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67" r:id="rId3"/>
    <p:sldId id="2873" r:id="rId4"/>
    <p:sldId id="2870" r:id="rId5"/>
    <p:sldId id="2872" r:id="rId6"/>
    <p:sldId id="2868" r:id="rId7"/>
    <p:sldId id="261" r:id="rId8"/>
    <p:sldId id="2829" r:id="rId9"/>
    <p:sldId id="796" r:id="rId10"/>
    <p:sldId id="797" r:id="rId11"/>
    <p:sldId id="28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8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67CA6-4648-430A-9064-E818DB889A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5F9E5-0065-4982-AE5E-14A0AB91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6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9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7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7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ght-title-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102488-5F21-43D9-8708-963BDC34D9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0"/>
            <a:ext cx="12099174" cy="6858000"/>
          </a:xfrm>
          <a:prstGeom prst="rect">
            <a:avLst/>
          </a:prstGeom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0032"/>
            <a:ext cx="11277600" cy="506668"/>
          </a:xfrm>
        </p:spPr>
        <p:txBody>
          <a:bodyPr anchor="b" anchorCtr="0"/>
          <a:lstStyle>
            <a:lvl1pPr marL="0" indent="0" algn="l">
              <a:tabLst>
                <a:tab pos="3078163" algn="l"/>
              </a:tabLs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3546700"/>
            <a:ext cx="11277600" cy="353943"/>
          </a:xfrm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>
            <a:lvl1pPr marL="0" indent="0" algn="l">
              <a:buFont typeface="Symbol" pitchFamily="18" charset="2"/>
              <a:buNone/>
              <a:tabLst>
                <a:tab pos="11085236" algn="r"/>
              </a:tabLst>
              <a:defRPr sz="1400" b="0" cap="all" spc="3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ENTER PRESENTER | DD MONTH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24" y="475018"/>
            <a:ext cx="1244979" cy="622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24" y="475018"/>
            <a:ext cx="1244979" cy="6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17996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457199"/>
            <a:ext cx="11277600" cy="59435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48081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-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EF3CA-2BB9-8142-96F6-4CE2B52E1D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0"/>
            <a:ext cx="1209917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102488-5F21-43D9-8708-963BDC34D9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0"/>
            <a:ext cx="1209917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04EC185-D65C-2E41-A41C-F6E27623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20917"/>
            <a:ext cx="10476854" cy="6080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154C575-C080-9248-9367-944B912E1E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1" y="3436975"/>
            <a:ext cx="6695268" cy="25146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4793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-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57200" y="457200"/>
            <a:ext cx="11277600" cy="5943600"/>
          </a:xfrm>
          <a:solidFill>
            <a:schemeClr val="tx1"/>
          </a:solidFill>
        </p:spPr>
        <p:txBody>
          <a:bodyPr lIns="274320" tIns="1097280" bIns="0" anchor="t" anchorCtr="0"/>
          <a:lstStyle>
            <a:lvl1pPr marL="0" indent="0" algn="ctr">
              <a:buFontTx/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57200" y="2830377"/>
            <a:ext cx="5638800" cy="1197251"/>
          </a:xfrm>
          <a:solidFill>
            <a:schemeClr val="bg1"/>
          </a:solidFill>
          <a:ln>
            <a:noFill/>
          </a:ln>
        </p:spPr>
        <p:txBody>
          <a:bodyPr wrap="square" lIns="274320" tIns="274320" rIns="274320" bIns="274320" anchor="ctr">
            <a:sp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2pPr>
            <a:lvl3pPr marL="18288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3pPr>
            <a:lvl4pPr marL="365760" indent="0"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4pPr>
            <a:lvl5pPr marL="731520">
              <a:spcBef>
                <a:spcPts val="9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79398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57200" y="457200"/>
            <a:ext cx="11277600" cy="5943600"/>
          </a:xfrm>
          <a:solidFill>
            <a:schemeClr val="tx1"/>
          </a:solidFill>
        </p:spPr>
        <p:txBody>
          <a:bodyPr lIns="274320" tIns="1097280" bIns="0" anchor="t" anchorCtr="0"/>
          <a:lstStyle>
            <a:lvl1pPr marL="0" indent="0" algn="ctr">
              <a:buFontTx/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15921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e-dual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0980" y="914400"/>
            <a:ext cx="3419592" cy="549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50980" y="1270855"/>
            <a:ext cx="3419592" cy="347471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2650980" y="914400"/>
            <a:ext cx="3419592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50980" y="1371600"/>
            <a:ext cx="3429000" cy="322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2650980" y="4745574"/>
            <a:ext cx="3419592" cy="1654820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127488" y="914400"/>
            <a:ext cx="3419591" cy="549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7487" y="1270855"/>
            <a:ext cx="3419593" cy="347471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6127486" y="914400"/>
            <a:ext cx="3419594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18080" y="1371600"/>
            <a:ext cx="3429000" cy="322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6127487" y="4745574"/>
            <a:ext cx="3419592" cy="1654820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Content Placeholder 60"/>
          <p:cNvSpPr>
            <a:spLocks noGrp="1"/>
          </p:cNvSpPr>
          <p:nvPr>
            <p:ph sz="quarter" idx="17" hasCustomPrompt="1"/>
          </p:nvPr>
        </p:nvSpPr>
        <p:spPr>
          <a:xfrm>
            <a:off x="2650980" y="1270855"/>
            <a:ext cx="3419592" cy="3474719"/>
          </a:xfrm>
        </p:spPr>
        <p:txBody>
          <a:bodyPr tIns="45720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62" name="Content Placeholder 60"/>
          <p:cNvSpPr>
            <a:spLocks noGrp="1"/>
          </p:cNvSpPr>
          <p:nvPr>
            <p:ph sz="quarter" idx="18" hasCustomPrompt="1"/>
          </p:nvPr>
        </p:nvSpPr>
        <p:spPr>
          <a:xfrm>
            <a:off x="6127486" y="1270855"/>
            <a:ext cx="3419594" cy="3474719"/>
          </a:xfrm>
        </p:spPr>
        <p:txBody>
          <a:bodyPr tIns="45720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805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e-triple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8972" y="914400"/>
            <a:ext cx="3419856" cy="549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8972" y="1271262"/>
            <a:ext cx="3419856" cy="347431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918972" y="914806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1371600"/>
            <a:ext cx="3429000" cy="337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918972" y="5301672"/>
            <a:ext cx="3419856" cy="1098722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386072" y="914400"/>
            <a:ext cx="3419856" cy="549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84675" y="1271262"/>
            <a:ext cx="3421252" cy="347431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386072" y="914806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81500" y="1371600"/>
            <a:ext cx="3429000" cy="337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4386072" y="5301672"/>
            <a:ext cx="3419856" cy="1098722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855076" y="914806"/>
            <a:ext cx="3419856" cy="54855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55076" y="1271262"/>
            <a:ext cx="3419856" cy="347431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7855076" y="914806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850504" y="1371600"/>
            <a:ext cx="3429000" cy="337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7855076" y="5301672"/>
            <a:ext cx="3419856" cy="1098722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Content Placeholder 60"/>
          <p:cNvSpPr>
            <a:spLocks noGrp="1"/>
          </p:cNvSpPr>
          <p:nvPr>
            <p:ph sz="quarter" idx="17" hasCustomPrompt="1"/>
          </p:nvPr>
        </p:nvSpPr>
        <p:spPr>
          <a:xfrm>
            <a:off x="918972" y="1271262"/>
            <a:ext cx="3419856" cy="3474314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62" name="Content Placeholder 60"/>
          <p:cNvSpPr>
            <a:spLocks noGrp="1"/>
          </p:cNvSpPr>
          <p:nvPr>
            <p:ph sz="quarter" idx="18" hasCustomPrompt="1"/>
          </p:nvPr>
        </p:nvSpPr>
        <p:spPr>
          <a:xfrm>
            <a:off x="4381500" y="1271262"/>
            <a:ext cx="3424427" cy="3474314"/>
          </a:xfrm>
        </p:spPr>
        <p:txBody>
          <a:bodyPr tIns="36576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Content</a:t>
            </a:r>
          </a:p>
        </p:txBody>
      </p:sp>
      <p:sp>
        <p:nvSpPr>
          <p:cNvPr id="63" name="Content Placeholder 60"/>
          <p:cNvSpPr>
            <a:spLocks noGrp="1"/>
          </p:cNvSpPr>
          <p:nvPr>
            <p:ph sz="quarter" idx="19" hasCustomPrompt="1"/>
          </p:nvPr>
        </p:nvSpPr>
        <p:spPr>
          <a:xfrm>
            <a:off x="7855076" y="1271262"/>
            <a:ext cx="3419856" cy="3474314"/>
          </a:xfrm>
        </p:spPr>
        <p:txBody>
          <a:bodyPr tIns="36576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Content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6938"/>
      </p:ext>
    </p:extLst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le-quad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2771606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" y="1270854"/>
            <a:ext cx="2771606" cy="34747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277160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457200" y="4745574"/>
            <a:ext cx="2771606" cy="1655226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Content Placeholder 60"/>
          <p:cNvSpPr>
            <a:spLocks noGrp="1"/>
          </p:cNvSpPr>
          <p:nvPr>
            <p:ph sz="quarter" idx="17" hasCustomPrompt="1"/>
          </p:nvPr>
        </p:nvSpPr>
        <p:spPr>
          <a:xfrm>
            <a:off x="457200" y="1270854"/>
            <a:ext cx="2771606" cy="3474722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285723" y="914400"/>
            <a:ext cx="2779776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285723" y="1270854"/>
            <a:ext cx="2779776" cy="34747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 Placeholder 30"/>
          <p:cNvSpPr>
            <a:spLocks noGrp="1"/>
          </p:cNvSpPr>
          <p:nvPr>
            <p:ph type="body" sz="quarter" idx="24"/>
          </p:nvPr>
        </p:nvSpPr>
        <p:spPr>
          <a:xfrm>
            <a:off x="3285723" y="914400"/>
            <a:ext cx="277977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3285723" y="4745574"/>
            <a:ext cx="2779776" cy="1655226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Content Placeholder 60"/>
          <p:cNvSpPr>
            <a:spLocks noGrp="1"/>
          </p:cNvSpPr>
          <p:nvPr>
            <p:ph sz="quarter" idx="26" hasCustomPrompt="1"/>
          </p:nvPr>
        </p:nvSpPr>
        <p:spPr>
          <a:xfrm>
            <a:off x="3285723" y="1270853"/>
            <a:ext cx="2779776" cy="3474721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122416" y="914400"/>
            <a:ext cx="2777734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122416" y="1270854"/>
            <a:ext cx="2777734" cy="34747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6122416" y="914400"/>
            <a:ext cx="2777734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3"/>
          <p:cNvSpPr>
            <a:spLocks noGrp="1"/>
          </p:cNvSpPr>
          <p:nvPr>
            <p:ph type="body" sz="quarter" idx="22"/>
          </p:nvPr>
        </p:nvSpPr>
        <p:spPr>
          <a:xfrm>
            <a:off x="6122416" y="4745574"/>
            <a:ext cx="2777734" cy="1655226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0" marR="0" lvl="0" indent="0" algn="ctr" defTabSz="914377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ctr" defTabSz="914377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67" name="Content Placeholder 60"/>
          <p:cNvSpPr>
            <a:spLocks noGrp="1"/>
          </p:cNvSpPr>
          <p:nvPr>
            <p:ph sz="quarter" idx="23" hasCustomPrompt="1"/>
          </p:nvPr>
        </p:nvSpPr>
        <p:spPr>
          <a:xfrm>
            <a:off x="6122416" y="1270854"/>
            <a:ext cx="2777734" cy="3474721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955024" y="914400"/>
            <a:ext cx="2779776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955024" y="1270854"/>
            <a:ext cx="2779776" cy="34747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8955024" y="914400"/>
            <a:ext cx="277977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8955024" y="4745574"/>
            <a:ext cx="2779776" cy="1655226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9" name="Content Placeholder 60"/>
          <p:cNvSpPr>
            <a:spLocks noGrp="1"/>
          </p:cNvSpPr>
          <p:nvPr>
            <p:ph sz="quarter" idx="20" hasCustomPrompt="1"/>
          </p:nvPr>
        </p:nvSpPr>
        <p:spPr>
          <a:xfrm>
            <a:off x="8955024" y="1270853"/>
            <a:ext cx="2779776" cy="3474721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74032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e-six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8972" y="914399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8972" y="1271262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918972" y="914806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1371600"/>
            <a:ext cx="3429000" cy="337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918972" y="2770794"/>
            <a:ext cx="3419856" cy="859374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386072" y="914399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84675" y="1271262"/>
            <a:ext cx="3421252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386072" y="914806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4386072" y="2770794"/>
            <a:ext cx="3419856" cy="859374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855076" y="914805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55076" y="1271262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7855076" y="914806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850504" y="1371600"/>
            <a:ext cx="3429000" cy="337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7855076" y="2770794"/>
            <a:ext cx="3419856" cy="859374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Content Placeholder 60"/>
          <p:cNvSpPr>
            <a:spLocks noGrp="1"/>
          </p:cNvSpPr>
          <p:nvPr>
            <p:ph sz="quarter" idx="17" hasCustomPrompt="1"/>
          </p:nvPr>
        </p:nvSpPr>
        <p:spPr>
          <a:xfrm>
            <a:off x="918972" y="1271262"/>
            <a:ext cx="3419856" cy="1499530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62" name="Content Placeholder 60"/>
          <p:cNvSpPr>
            <a:spLocks noGrp="1"/>
          </p:cNvSpPr>
          <p:nvPr>
            <p:ph sz="quarter" idx="18" hasCustomPrompt="1"/>
          </p:nvPr>
        </p:nvSpPr>
        <p:spPr>
          <a:xfrm>
            <a:off x="4381500" y="1271261"/>
            <a:ext cx="3424427" cy="1499531"/>
          </a:xfrm>
        </p:spPr>
        <p:txBody>
          <a:bodyPr tIns="36576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Content</a:t>
            </a:r>
          </a:p>
        </p:txBody>
      </p:sp>
      <p:sp>
        <p:nvSpPr>
          <p:cNvPr id="63" name="Content Placeholder 60"/>
          <p:cNvSpPr>
            <a:spLocks noGrp="1"/>
          </p:cNvSpPr>
          <p:nvPr>
            <p:ph sz="quarter" idx="19" hasCustomPrompt="1"/>
          </p:nvPr>
        </p:nvSpPr>
        <p:spPr>
          <a:xfrm>
            <a:off x="7855076" y="1271262"/>
            <a:ext cx="3419856" cy="1499127"/>
          </a:xfrm>
        </p:spPr>
        <p:txBody>
          <a:bodyPr tIns="36576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Content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18972" y="914400"/>
            <a:ext cx="3419856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8972" y="3684626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8972" y="4041489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22"/>
          </p:nvPr>
        </p:nvSpPr>
        <p:spPr>
          <a:xfrm>
            <a:off x="918972" y="3685033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23"/>
          </p:nvPr>
        </p:nvSpPr>
        <p:spPr>
          <a:xfrm>
            <a:off x="918972" y="5541021"/>
            <a:ext cx="3419856" cy="859374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86072" y="3684626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84675" y="4041489"/>
            <a:ext cx="3421252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Placeholder 30"/>
          <p:cNvSpPr>
            <a:spLocks noGrp="1"/>
          </p:cNvSpPr>
          <p:nvPr>
            <p:ph type="body" sz="quarter" idx="24"/>
          </p:nvPr>
        </p:nvSpPr>
        <p:spPr>
          <a:xfrm>
            <a:off x="4386072" y="3685033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4386072" y="5541021"/>
            <a:ext cx="3419856" cy="859374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855076" y="3685032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55076" y="4041489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0"/>
          <p:cNvSpPr>
            <a:spLocks noGrp="1"/>
          </p:cNvSpPr>
          <p:nvPr>
            <p:ph type="body" sz="quarter" idx="26"/>
          </p:nvPr>
        </p:nvSpPr>
        <p:spPr>
          <a:xfrm>
            <a:off x="7855076" y="3685033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3"/>
          <p:cNvSpPr>
            <a:spLocks noGrp="1"/>
          </p:cNvSpPr>
          <p:nvPr>
            <p:ph type="body" sz="quarter" idx="27"/>
          </p:nvPr>
        </p:nvSpPr>
        <p:spPr>
          <a:xfrm>
            <a:off x="7855076" y="5541021"/>
            <a:ext cx="3419856" cy="859374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6" name="Content Placeholder 60"/>
          <p:cNvSpPr>
            <a:spLocks noGrp="1"/>
          </p:cNvSpPr>
          <p:nvPr>
            <p:ph sz="quarter" idx="28" hasCustomPrompt="1"/>
          </p:nvPr>
        </p:nvSpPr>
        <p:spPr>
          <a:xfrm>
            <a:off x="918972" y="4041489"/>
            <a:ext cx="3419856" cy="1499530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7" name="Content Placeholder 60"/>
          <p:cNvSpPr>
            <a:spLocks noGrp="1"/>
          </p:cNvSpPr>
          <p:nvPr>
            <p:ph sz="quarter" idx="29" hasCustomPrompt="1"/>
          </p:nvPr>
        </p:nvSpPr>
        <p:spPr>
          <a:xfrm>
            <a:off x="4381500" y="4041488"/>
            <a:ext cx="3424427" cy="1499531"/>
          </a:xfrm>
        </p:spPr>
        <p:txBody>
          <a:bodyPr tIns="36576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Content</a:t>
            </a:r>
          </a:p>
        </p:txBody>
      </p:sp>
      <p:sp>
        <p:nvSpPr>
          <p:cNvPr id="58" name="Content Placeholder 60"/>
          <p:cNvSpPr>
            <a:spLocks noGrp="1"/>
          </p:cNvSpPr>
          <p:nvPr>
            <p:ph sz="quarter" idx="30" hasCustomPrompt="1"/>
          </p:nvPr>
        </p:nvSpPr>
        <p:spPr>
          <a:xfrm>
            <a:off x="7855076" y="4041489"/>
            <a:ext cx="3419856" cy="1499127"/>
          </a:xfrm>
        </p:spPr>
        <p:txBody>
          <a:bodyPr tIns="36576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Content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18972" y="3684627"/>
            <a:ext cx="3419856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2E8BD4-BE75-7B4A-913B-399868EC08F6}"/>
              </a:ext>
            </a:extLst>
          </p:cNvPr>
          <p:cNvSpPr/>
          <p:nvPr/>
        </p:nvSpPr>
        <p:spPr>
          <a:xfrm>
            <a:off x="918972" y="914400"/>
            <a:ext cx="3419856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A21308E-ADCE-324E-8F58-80AAF08CE2E3}"/>
              </a:ext>
            </a:extLst>
          </p:cNvPr>
          <p:cNvSpPr/>
          <p:nvPr/>
        </p:nvSpPr>
        <p:spPr>
          <a:xfrm>
            <a:off x="918972" y="4041489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5B03B78-09D2-5346-B25E-294EAA5EF25C}"/>
              </a:ext>
            </a:extLst>
          </p:cNvPr>
          <p:cNvSpPr/>
          <p:nvPr/>
        </p:nvSpPr>
        <p:spPr>
          <a:xfrm>
            <a:off x="4384675" y="4041489"/>
            <a:ext cx="3421252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083C06A-A455-2746-9903-700FB00CC165}"/>
              </a:ext>
            </a:extLst>
          </p:cNvPr>
          <p:cNvSpPr/>
          <p:nvPr/>
        </p:nvSpPr>
        <p:spPr>
          <a:xfrm>
            <a:off x="7855076" y="4041489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8C7D543-35B2-804E-8A03-7191A0229CEB}"/>
              </a:ext>
            </a:extLst>
          </p:cNvPr>
          <p:cNvSpPr/>
          <p:nvPr/>
        </p:nvSpPr>
        <p:spPr>
          <a:xfrm>
            <a:off x="918972" y="3684627"/>
            <a:ext cx="3419856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86551E3-D754-D444-83F5-3BC03736C853}"/>
              </a:ext>
            </a:extLst>
          </p:cNvPr>
          <p:cNvSpPr/>
          <p:nvPr/>
        </p:nvSpPr>
        <p:spPr>
          <a:xfrm>
            <a:off x="918972" y="914400"/>
            <a:ext cx="3419856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6D95270-2486-A047-AE2B-6A393CA82219}"/>
              </a:ext>
            </a:extLst>
          </p:cNvPr>
          <p:cNvSpPr/>
          <p:nvPr/>
        </p:nvSpPr>
        <p:spPr>
          <a:xfrm>
            <a:off x="918972" y="4041489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525AC67-83B9-814E-A597-81542C079DBE}"/>
              </a:ext>
            </a:extLst>
          </p:cNvPr>
          <p:cNvSpPr/>
          <p:nvPr/>
        </p:nvSpPr>
        <p:spPr>
          <a:xfrm>
            <a:off x="4384675" y="4041489"/>
            <a:ext cx="3421252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7B95C14-95D0-3B40-84C5-1997DC902410}"/>
              </a:ext>
            </a:extLst>
          </p:cNvPr>
          <p:cNvSpPr/>
          <p:nvPr/>
        </p:nvSpPr>
        <p:spPr>
          <a:xfrm>
            <a:off x="7855076" y="4041489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57A6769-A3FE-AF45-A5B9-B4DE07654241}"/>
              </a:ext>
            </a:extLst>
          </p:cNvPr>
          <p:cNvSpPr/>
          <p:nvPr/>
        </p:nvSpPr>
        <p:spPr>
          <a:xfrm>
            <a:off x="918972" y="3684627"/>
            <a:ext cx="3419856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C8896EC-57D3-D14C-8C64-7C13BABBD65B}"/>
              </a:ext>
            </a:extLst>
          </p:cNvPr>
          <p:cNvSpPr/>
          <p:nvPr/>
        </p:nvSpPr>
        <p:spPr>
          <a:xfrm>
            <a:off x="918972" y="914400"/>
            <a:ext cx="3419856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BA7915E-116F-6C4B-8C6B-F1DCB1CCFA84}"/>
              </a:ext>
            </a:extLst>
          </p:cNvPr>
          <p:cNvSpPr/>
          <p:nvPr/>
        </p:nvSpPr>
        <p:spPr>
          <a:xfrm>
            <a:off x="918972" y="4041489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2BA596E-8DF1-6848-81CC-F32DEAA26CE5}"/>
              </a:ext>
            </a:extLst>
          </p:cNvPr>
          <p:cNvSpPr/>
          <p:nvPr/>
        </p:nvSpPr>
        <p:spPr>
          <a:xfrm>
            <a:off x="4384675" y="4041489"/>
            <a:ext cx="3421252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33A89F1-FC67-1848-A20B-36296B088A11}"/>
              </a:ext>
            </a:extLst>
          </p:cNvPr>
          <p:cNvSpPr/>
          <p:nvPr/>
        </p:nvSpPr>
        <p:spPr>
          <a:xfrm>
            <a:off x="7855076" y="4041489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2705203-A13A-C544-99F4-CEF3FA1C0B95}"/>
              </a:ext>
            </a:extLst>
          </p:cNvPr>
          <p:cNvSpPr/>
          <p:nvPr/>
        </p:nvSpPr>
        <p:spPr>
          <a:xfrm>
            <a:off x="918972" y="3684627"/>
            <a:ext cx="3419856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D7E306C-65B5-E24F-9F75-6A7D096FF30A}"/>
              </a:ext>
            </a:extLst>
          </p:cNvPr>
          <p:cNvSpPr/>
          <p:nvPr/>
        </p:nvSpPr>
        <p:spPr>
          <a:xfrm>
            <a:off x="918972" y="914400"/>
            <a:ext cx="3419856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0AAB2C3-5BA5-684D-8ADA-EF1412D87D3E}"/>
              </a:ext>
            </a:extLst>
          </p:cNvPr>
          <p:cNvSpPr/>
          <p:nvPr/>
        </p:nvSpPr>
        <p:spPr>
          <a:xfrm>
            <a:off x="918972" y="4041489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6508930-77D3-2F44-8FB5-82777D818B3E}"/>
              </a:ext>
            </a:extLst>
          </p:cNvPr>
          <p:cNvSpPr/>
          <p:nvPr/>
        </p:nvSpPr>
        <p:spPr>
          <a:xfrm>
            <a:off x="4384675" y="4041489"/>
            <a:ext cx="3421252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15D9808-3CEA-D344-AD04-878335C3A293}"/>
              </a:ext>
            </a:extLst>
          </p:cNvPr>
          <p:cNvSpPr/>
          <p:nvPr/>
        </p:nvSpPr>
        <p:spPr>
          <a:xfrm>
            <a:off x="7855076" y="4041489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811A609-4BD0-D542-B1AE-4D2501266EBF}"/>
              </a:ext>
            </a:extLst>
          </p:cNvPr>
          <p:cNvSpPr/>
          <p:nvPr/>
        </p:nvSpPr>
        <p:spPr>
          <a:xfrm>
            <a:off x="918972" y="3684627"/>
            <a:ext cx="3419856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27522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9" orient="horz" pos="2173">
          <p15:clr>
            <a:srgbClr val="FBAE40"/>
          </p15:clr>
        </p15:guide>
        <p15:guide id="10" orient="horz" pos="214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l-content-blue-call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11277600" cy="5486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914396"/>
            <a:ext cx="1813560" cy="5486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1371600"/>
            <a:ext cx="3429000" cy="322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679450" y="1143000"/>
            <a:ext cx="5187951" cy="502920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 sz="2400">
                <a:latin typeface="+mj-lt"/>
              </a:defRPr>
            </a:lvl1pPr>
            <a:lvl2pPr marL="182880">
              <a:spcBef>
                <a:spcPts val="1200"/>
              </a:spcBef>
              <a:defRPr sz="1600"/>
            </a:lvl2pPr>
            <a:lvl3pPr marL="365760">
              <a:spcBef>
                <a:spcPts val="600"/>
              </a:spcBef>
              <a:defRPr sz="1400"/>
            </a:lvl3pPr>
            <a:lvl4pPr marL="548640">
              <a:spcBef>
                <a:spcPts val="600"/>
              </a:spcBef>
              <a:defRPr sz="1200"/>
            </a:lvl4pPr>
            <a:lvl5pPr marL="731520">
              <a:spcBef>
                <a:spcPts val="9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8134066" y="1143000"/>
            <a:ext cx="3143534" cy="502920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 sz="2400">
                <a:latin typeface="+mj-lt"/>
              </a:defRPr>
            </a:lvl1pPr>
            <a:lvl2pPr marL="182880">
              <a:spcBef>
                <a:spcPts val="1200"/>
              </a:spcBef>
              <a:defRPr sz="1600"/>
            </a:lvl2pPr>
            <a:lvl3pPr marL="365760">
              <a:spcBef>
                <a:spcPts val="600"/>
              </a:spcBef>
              <a:defRPr sz="1400"/>
            </a:lvl3pPr>
            <a:lvl4pPr marL="548640">
              <a:spcBef>
                <a:spcPts val="600"/>
              </a:spcBef>
              <a:defRPr sz="1200"/>
            </a:lvl4pPr>
            <a:lvl5pPr marL="731520">
              <a:spcBef>
                <a:spcPts val="9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277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59069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560">
          <p15:clr>
            <a:srgbClr val="FBAE40"/>
          </p15:clr>
        </p15:guide>
        <p15:guide id="4" pos="72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le-dual-content-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71600" y="914400"/>
            <a:ext cx="4698971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371600" y="1270855"/>
            <a:ext cx="4698970" cy="2394985"/>
          </a:xfrm>
          <a:prstGeom prst="rect">
            <a:avLst/>
          </a:prstGeom>
          <a:noFill/>
        </p:spPr>
        <p:txBody>
          <a:bodyPr lIns="182880" tIns="0" rIns="182880" bIns="91440" anchor="ctr" anchorCtr="0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 sz="1600">
                <a:solidFill>
                  <a:schemeClr val="tx1"/>
                </a:solidFill>
              </a:defRPr>
            </a:lvl2pPr>
            <a:lvl3pPr marL="0" indent="0" algn="ctr">
              <a:buNone/>
              <a:defRPr sz="12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371600" y="3665842"/>
            <a:ext cx="4698971" cy="2734958"/>
          </a:xfrm>
        </p:spPr>
        <p:txBody>
          <a:bodyPr tIns="548640"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129338" y="914400"/>
            <a:ext cx="4691062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6127482" y="4025644"/>
            <a:ext cx="4692918" cy="2375156"/>
          </a:xfrm>
          <a:prstGeom prst="rect">
            <a:avLst/>
          </a:prstGeom>
          <a:noFill/>
        </p:spPr>
        <p:txBody>
          <a:bodyPr lIns="182880" tIns="0" rIns="182880" bIns="9144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 sz="1600">
                <a:solidFill>
                  <a:schemeClr val="tx1"/>
                </a:solidFill>
              </a:defRPr>
            </a:lvl2pPr>
            <a:lvl3pPr marL="0" indent="0" algn="ctr">
              <a:buNone/>
              <a:defRPr sz="1400">
                <a:solidFill>
                  <a:schemeClr val="tx1"/>
                </a:solidFill>
              </a:defRPr>
            </a:lvl3pPr>
            <a:lvl4pPr marL="0" indent="0" algn="ctr">
              <a:buNone/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127485" y="917749"/>
            <a:ext cx="4692915" cy="2748091"/>
          </a:xfrm>
        </p:spPr>
        <p:txBody>
          <a:bodyPr tIns="548640"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371601" y="914400"/>
            <a:ext cx="4698970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6127483" y="3665840"/>
            <a:ext cx="4692918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6949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914401"/>
            <a:ext cx="11277600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79450" y="1143000"/>
            <a:ext cx="10820400" cy="5029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02077"/>
      </p:ext>
    </p:extLst>
  </p:cSld>
  <p:clrMapOvr>
    <a:masterClrMapping/>
  </p:clrMapOvr>
  <p:transition spd="med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-detail-w-o-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11277600" cy="5486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71562" y="1143000"/>
            <a:ext cx="3875087" cy="4496423"/>
          </a:xfrm>
        </p:spPr>
        <p:txBody>
          <a:bodyPr tIns="182880" bIns="182880"/>
          <a:lstStyle>
            <a:lvl1pPr>
              <a:defRPr sz="1600" baseline="0"/>
            </a:lvl1pPr>
          </a:lstStyle>
          <a:p>
            <a:pPr lvl="0"/>
            <a:r>
              <a:rPr lang="en-US" dirty="0"/>
              <a:t>Click to add block diagram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1371600"/>
            <a:ext cx="3429000" cy="322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410202" y="1512330"/>
            <a:ext cx="6089648" cy="1866602"/>
          </a:xfrm>
        </p:spPr>
        <p:txBody>
          <a:bodyPr lIns="182880" tIns="91440" bIns="91440" numCol="2" spcCol="91440" anchor="t"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defRPr sz="1200"/>
            </a:lvl2pPr>
            <a:lvl3pPr>
              <a:lnSpc>
                <a:spcPct val="90000"/>
              </a:lnSpc>
              <a:spcBef>
                <a:spcPts val="600"/>
              </a:spcBef>
              <a:defRPr sz="1100"/>
            </a:lvl3pPr>
            <a:lvl4pPr>
              <a:lnSpc>
                <a:spcPct val="90000"/>
              </a:lnSpc>
              <a:spcBef>
                <a:spcPts val="600"/>
              </a:spcBef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2" y="1143000"/>
            <a:ext cx="6089648" cy="261610"/>
          </a:xfrm>
          <a:prstGeom prst="rect">
            <a:avLst/>
          </a:prstGeom>
          <a:solidFill>
            <a:schemeClr val="tx1"/>
          </a:solidFill>
        </p:spPr>
        <p:txBody>
          <a:bodyPr wrap="square" lIns="182880" tIns="45720" rIns="274320" bIns="4572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100" spc="30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0202" y="3486654"/>
            <a:ext cx="6089648" cy="261610"/>
          </a:xfrm>
          <a:prstGeom prst="rect">
            <a:avLst/>
          </a:prstGeom>
          <a:solidFill>
            <a:schemeClr val="tx1"/>
          </a:solidFill>
        </p:spPr>
        <p:txBody>
          <a:bodyPr wrap="square" lIns="182880" tIns="45720" rIns="274320" bIns="4572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spc="300" dirty="0">
                <a:solidFill>
                  <a:schemeClr val="bg1"/>
                </a:solidFill>
              </a:rPr>
              <a:t>FEATURES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8"/>
          </p:nvPr>
        </p:nvSpPr>
        <p:spPr>
          <a:xfrm>
            <a:off x="5416555" y="3855986"/>
            <a:ext cx="6083295" cy="2316214"/>
          </a:xfrm>
        </p:spPr>
        <p:txBody>
          <a:bodyPr lIns="182880" tIns="91440" bIns="91440" numCol="2" spcCol="91440" anchor="t"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defRPr sz="1200"/>
            </a:lvl2pPr>
            <a:lvl3pPr>
              <a:lnSpc>
                <a:spcPct val="90000"/>
              </a:lnSpc>
              <a:spcBef>
                <a:spcPts val="600"/>
              </a:spcBef>
              <a:defRPr sz="1100"/>
            </a:lvl3pPr>
            <a:lvl4pPr>
              <a:lnSpc>
                <a:spcPct val="90000"/>
              </a:lnSpc>
              <a:spcBef>
                <a:spcPts val="600"/>
              </a:spcBef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071564" y="5639423"/>
            <a:ext cx="3875086" cy="533401"/>
          </a:xfrm>
        </p:spPr>
        <p:txBody>
          <a:bodyPr wrap="square" tIns="91440" bIns="91440" anchor="ctr">
            <a:no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Additional information here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181600" y="1143000"/>
            <a:ext cx="0" cy="502920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 rot="16200000">
            <a:off x="-2099471" y="3464718"/>
            <a:ext cx="5486398" cy="38576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118BD-8500-F84D-986B-E284CF4B8663}"/>
              </a:ext>
            </a:extLst>
          </p:cNvPr>
          <p:cNvSpPr/>
          <p:nvPr/>
        </p:nvSpPr>
        <p:spPr>
          <a:xfrm>
            <a:off x="5410202" y="1143000"/>
            <a:ext cx="6089648" cy="261610"/>
          </a:xfrm>
          <a:prstGeom prst="rect">
            <a:avLst/>
          </a:prstGeom>
          <a:solidFill>
            <a:schemeClr val="tx1"/>
          </a:solidFill>
        </p:spPr>
        <p:txBody>
          <a:bodyPr wrap="square" lIns="182880" tIns="45720" rIns="274320" bIns="4572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100" spc="30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F14C4E-C403-9245-A7DE-FB8FA327E29D}"/>
              </a:ext>
            </a:extLst>
          </p:cNvPr>
          <p:cNvSpPr/>
          <p:nvPr/>
        </p:nvSpPr>
        <p:spPr>
          <a:xfrm>
            <a:off x="5410202" y="3486654"/>
            <a:ext cx="6089648" cy="261610"/>
          </a:xfrm>
          <a:prstGeom prst="rect">
            <a:avLst/>
          </a:prstGeom>
          <a:solidFill>
            <a:schemeClr val="tx1"/>
          </a:solidFill>
        </p:spPr>
        <p:txBody>
          <a:bodyPr wrap="square" lIns="182880" tIns="45720" rIns="274320" bIns="4572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spc="300" dirty="0">
                <a:solidFill>
                  <a:schemeClr val="bg1"/>
                </a:solidFill>
              </a:rPr>
              <a:t>FEATURES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EF78B9-8C7A-BB4D-ABE9-F40E5EFA44EC}"/>
              </a:ext>
            </a:extLst>
          </p:cNvPr>
          <p:cNvCxnSpPr/>
          <p:nvPr/>
        </p:nvCxnSpPr>
        <p:spPr>
          <a:xfrm>
            <a:off x="5181600" y="1143000"/>
            <a:ext cx="0" cy="502920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876D8D7-10EF-A04C-9415-49E0C913A0FB}"/>
              </a:ext>
            </a:extLst>
          </p:cNvPr>
          <p:cNvSpPr/>
          <p:nvPr/>
        </p:nvSpPr>
        <p:spPr>
          <a:xfrm>
            <a:off x="5410202" y="1143000"/>
            <a:ext cx="6089648" cy="261610"/>
          </a:xfrm>
          <a:prstGeom prst="rect">
            <a:avLst/>
          </a:prstGeom>
          <a:solidFill>
            <a:schemeClr val="tx1"/>
          </a:solidFill>
        </p:spPr>
        <p:txBody>
          <a:bodyPr wrap="square" lIns="182880" tIns="45720" rIns="274320" bIns="4572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100" spc="30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7C39EB-E167-B346-B712-92ABB0BF75AD}"/>
              </a:ext>
            </a:extLst>
          </p:cNvPr>
          <p:cNvSpPr/>
          <p:nvPr/>
        </p:nvSpPr>
        <p:spPr>
          <a:xfrm>
            <a:off x="5410202" y="3486654"/>
            <a:ext cx="6089648" cy="261610"/>
          </a:xfrm>
          <a:prstGeom prst="rect">
            <a:avLst/>
          </a:prstGeom>
          <a:solidFill>
            <a:schemeClr val="tx1"/>
          </a:solidFill>
        </p:spPr>
        <p:txBody>
          <a:bodyPr wrap="square" lIns="182880" tIns="45720" rIns="274320" bIns="4572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spc="300" dirty="0">
                <a:solidFill>
                  <a:schemeClr val="bg1"/>
                </a:solidFill>
              </a:rPr>
              <a:t>FEATURES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6DFCA9-DAED-3741-87E0-8A788CD33B31}"/>
              </a:ext>
            </a:extLst>
          </p:cNvPr>
          <p:cNvCxnSpPr/>
          <p:nvPr/>
        </p:nvCxnSpPr>
        <p:spPr>
          <a:xfrm>
            <a:off x="5181600" y="1143000"/>
            <a:ext cx="0" cy="502920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17B51E1-4AED-DB42-AD96-5A9FB61ED019}"/>
              </a:ext>
            </a:extLst>
          </p:cNvPr>
          <p:cNvSpPr/>
          <p:nvPr/>
        </p:nvSpPr>
        <p:spPr>
          <a:xfrm>
            <a:off x="5410202" y="1143000"/>
            <a:ext cx="6089648" cy="261610"/>
          </a:xfrm>
          <a:prstGeom prst="rect">
            <a:avLst/>
          </a:prstGeom>
          <a:solidFill>
            <a:schemeClr val="tx1"/>
          </a:solidFill>
        </p:spPr>
        <p:txBody>
          <a:bodyPr wrap="square" lIns="182880" tIns="45720" rIns="274320" bIns="4572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100" spc="30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DEE475-A2D5-E14F-9F3A-43FB432C2DDE}"/>
              </a:ext>
            </a:extLst>
          </p:cNvPr>
          <p:cNvSpPr/>
          <p:nvPr/>
        </p:nvSpPr>
        <p:spPr>
          <a:xfrm>
            <a:off x="5410202" y="3486654"/>
            <a:ext cx="6089648" cy="261610"/>
          </a:xfrm>
          <a:prstGeom prst="rect">
            <a:avLst/>
          </a:prstGeom>
          <a:solidFill>
            <a:schemeClr val="tx1"/>
          </a:solidFill>
        </p:spPr>
        <p:txBody>
          <a:bodyPr wrap="square" lIns="182880" tIns="45720" rIns="274320" bIns="4572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spc="300" dirty="0">
                <a:solidFill>
                  <a:schemeClr val="bg1"/>
                </a:solidFill>
              </a:rPr>
              <a:t>FEATURES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AD7A21-2DCE-B04E-9377-494784E12B9A}"/>
              </a:ext>
            </a:extLst>
          </p:cNvPr>
          <p:cNvCxnSpPr/>
          <p:nvPr/>
        </p:nvCxnSpPr>
        <p:spPr>
          <a:xfrm>
            <a:off x="5181600" y="1143000"/>
            <a:ext cx="0" cy="502920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A5EFC8-95EF-5A45-85AF-741D41772FA2}"/>
              </a:ext>
            </a:extLst>
          </p:cNvPr>
          <p:cNvSpPr/>
          <p:nvPr/>
        </p:nvSpPr>
        <p:spPr>
          <a:xfrm>
            <a:off x="5410202" y="1143000"/>
            <a:ext cx="6089648" cy="261610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tIns="45720" rIns="274320" bIns="4572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100" spc="30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2CC734-5C86-9145-B7EF-5BC343A9E833}"/>
              </a:ext>
            </a:extLst>
          </p:cNvPr>
          <p:cNvSpPr/>
          <p:nvPr/>
        </p:nvSpPr>
        <p:spPr>
          <a:xfrm>
            <a:off x="5410202" y="3486654"/>
            <a:ext cx="6089648" cy="261610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tIns="45720" rIns="274320" bIns="4572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spc="300" dirty="0">
                <a:solidFill>
                  <a:schemeClr val="bg1"/>
                </a:solidFill>
              </a:rPr>
              <a:t>FEATURES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ED15B8-ADA4-324F-BA09-09DB8AC9DE89}"/>
              </a:ext>
            </a:extLst>
          </p:cNvPr>
          <p:cNvCxnSpPr/>
          <p:nvPr/>
        </p:nvCxnSpPr>
        <p:spPr>
          <a:xfrm>
            <a:off x="5181600" y="1143000"/>
            <a:ext cx="0" cy="502920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223C678-F749-2143-B9BE-C374CF56F289}"/>
              </a:ext>
            </a:extLst>
          </p:cNvPr>
          <p:cNvSpPr/>
          <p:nvPr/>
        </p:nvSpPr>
        <p:spPr>
          <a:xfrm>
            <a:off x="5410202" y="1143000"/>
            <a:ext cx="6089648" cy="261610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tIns="45720" rIns="274320" bIns="4572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100" spc="30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A51D17-7C77-8B49-8423-A7AC69BA68B2}"/>
              </a:ext>
            </a:extLst>
          </p:cNvPr>
          <p:cNvSpPr/>
          <p:nvPr/>
        </p:nvSpPr>
        <p:spPr>
          <a:xfrm>
            <a:off x="5410202" y="3486654"/>
            <a:ext cx="6089648" cy="261610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tIns="45720" rIns="274320" bIns="4572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spc="300" dirty="0">
                <a:solidFill>
                  <a:schemeClr val="bg1"/>
                </a:solidFill>
              </a:rPr>
              <a:t>FEATURES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49CBFC-4AE9-D14C-A773-4CA1FC7097C2}"/>
              </a:ext>
            </a:extLst>
          </p:cNvPr>
          <p:cNvCxnSpPr/>
          <p:nvPr/>
        </p:nvCxnSpPr>
        <p:spPr>
          <a:xfrm>
            <a:off x="5181600" y="1143000"/>
            <a:ext cx="0" cy="502920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122272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ket Opportunit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AD1D600-8D4E-9440-BD68-670F10BFF878}"/>
              </a:ext>
            </a:extLst>
          </p:cNvPr>
          <p:cNvSpPr/>
          <p:nvPr/>
        </p:nvSpPr>
        <p:spPr>
          <a:xfrm>
            <a:off x="457200" y="914400"/>
            <a:ext cx="11277600" cy="5486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E5757108-B059-A248-8F1C-8F86A0FEF60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79449" y="1418095"/>
            <a:ext cx="5181601" cy="31074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54C80A73-F9E9-4046-8E7E-5EF6EAC2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ooter Placeholder 8">
            <a:extLst>
              <a:ext uri="{FF2B5EF4-FFF2-40B4-BE49-F238E27FC236}">
                <a16:creationId xmlns:a16="http://schemas.microsoft.com/office/drawing/2014/main" id="{C3E21816-985A-4842-9B5C-1AE1FD67F9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76896" y="6400801"/>
            <a:ext cx="1095790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60C016E8-485E-4B4C-9B12-494CE681D8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57199" y="6400800"/>
            <a:ext cx="319696" cy="457200"/>
          </a:xfrm>
        </p:spPr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9DDCA8-8073-7B4D-8A83-8532760E15A0}"/>
              </a:ext>
            </a:extLst>
          </p:cNvPr>
          <p:cNvCxnSpPr/>
          <p:nvPr/>
        </p:nvCxnSpPr>
        <p:spPr>
          <a:xfrm>
            <a:off x="6096000" y="1143002"/>
            <a:ext cx="0" cy="5029198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D3349FF2-9B18-554A-A94D-3C2C9A6FAA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4600" y="1418095"/>
            <a:ext cx="5175250" cy="31074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440EF58-44DC-F34E-95FC-2EA13B3013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9450" y="1108128"/>
            <a:ext cx="5187950" cy="26018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100" baseline="0"/>
            </a:lvl1pPr>
            <a:lvl2pPr marL="182880" indent="0">
              <a:buNone/>
              <a:defRPr sz="1200"/>
            </a:lvl2pPr>
            <a:lvl3pPr marL="365760" indent="0">
              <a:buNone/>
              <a:defRPr sz="1200"/>
            </a:lvl3pPr>
            <a:lvl4pPr marL="548640" indent="0">
              <a:buNone/>
              <a:defRPr sz="1200"/>
            </a:lvl4pPr>
            <a:lvl5pPr marL="73152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7EEC2D55-F1DE-FA4B-A258-428D3D36C2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1424" y="1108128"/>
            <a:ext cx="5178426" cy="26018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100" baseline="0"/>
            </a:lvl1pPr>
            <a:lvl2pPr marL="182880" indent="0">
              <a:buNone/>
              <a:defRPr sz="1200"/>
            </a:lvl2pPr>
            <a:lvl3pPr marL="365760" indent="0">
              <a:buNone/>
              <a:defRPr sz="1200"/>
            </a:lvl3pPr>
            <a:lvl4pPr marL="548640" indent="0">
              <a:buNone/>
              <a:defRPr sz="1200"/>
            </a:lvl4pPr>
            <a:lvl5pPr marL="73152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5F4CB608-1865-2E47-BF8A-850A58CA77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9450" y="4719235"/>
            <a:ext cx="5187950" cy="1542080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1400"/>
            </a:lvl1pPr>
            <a:lvl2pPr>
              <a:lnSpc>
                <a:spcPct val="90000"/>
              </a:lnSpc>
              <a:defRPr sz="1200"/>
            </a:lvl2pPr>
            <a:lvl3pPr>
              <a:lnSpc>
                <a:spcPct val="90000"/>
              </a:lnSpc>
              <a:defRPr sz="1100"/>
            </a:lvl3pPr>
            <a:lvl4pPr>
              <a:lnSpc>
                <a:spcPct val="90000"/>
              </a:lnSpc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264585F3-5B37-E340-BB36-BF899EBE4C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21425" y="4719235"/>
            <a:ext cx="5187950" cy="1542080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1400"/>
            </a:lvl1pPr>
            <a:lvl2pPr>
              <a:lnSpc>
                <a:spcPct val="90000"/>
              </a:lnSpc>
              <a:defRPr sz="1200"/>
            </a:lvl2pPr>
            <a:lvl3pPr>
              <a:lnSpc>
                <a:spcPct val="90000"/>
              </a:lnSpc>
              <a:defRPr sz="1100"/>
            </a:lvl3pPr>
            <a:lvl4pPr>
              <a:lnSpc>
                <a:spcPct val="90000"/>
              </a:lnSpc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69952898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>
        <p15:guide id="6" orient="horz" pos="3888">
          <p15:clr>
            <a:srgbClr val="FBAE40"/>
          </p15:clr>
        </p15:guide>
        <p15:guide id="7" pos="206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gment Detai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11B0170-4407-094E-99B7-77A0D4396FB9}"/>
              </a:ext>
            </a:extLst>
          </p:cNvPr>
          <p:cNvSpPr/>
          <p:nvPr/>
        </p:nvSpPr>
        <p:spPr>
          <a:xfrm>
            <a:off x="457200" y="914401"/>
            <a:ext cx="11277600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C092A6A-06E3-7048-ABCC-EBDC942DFB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914400"/>
            <a:ext cx="3995928" cy="54864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5E313C6-5A93-9046-8797-EC4BBB5A6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55200" y="1375576"/>
            <a:ext cx="1879600" cy="23083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tx1"/>
                </a:solidFill>
              </a:rPr>
              <a:t>KEY </a:t>
            </a:r>
            <a:r>
              <a:rPr lang="en-US" sz="1200" spc="100" baseline="0" dirty="0">
                <a:solidFill>
                  <a:schemeClr val="tx1"/>
                </a:solidFill>
              </a:rPr>
              <a:t>RELATIONSHIPS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445000" y="1371600"/>
            <a:ext cx="0" cy="4571998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9857257" y="1451594"/>
            <a:ext cx="0" cy="4492004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97794" y="3863117"/>
            <a:ext cx="4906582" cy="276999"/>
          </a:xfrm>
          <a:prstGeom prst="rect">
            <a:avLst/>
          </a:prstGeom>
        </p:spPr>
        <p:txBody>
          <a:bodyPr wrap="square" lIns="91440" rIns="91440">
            <a:spAutoFit/>
          </a:bodyPr>
          <a:lstStyle/>
          <a:p>
            <a:r>
              <a:rPr lang="en-US" sz="1200" b="0" spc="100" dirty="0">
                <a:solidFill>
                  <a:schemeClr val="tx1"/>
                </a:solidFill>
              </a:rPr>
              <a:t>PROVIDING</a:t>
            </a:r>
            <a:r>
              <a:rPr lang="en-US" sz="1200" b="0" spc="100" baseline="0" dirty="0">
                <a:solidFill>
                  <a:schemeClr val="tx1"/>
                </a:solidFill>
              </a:rPr>
              <a:t> VALUE TO OUR CUSTOMERS</a:t>
            </a:r>
            <a:endParaRPr lang="en-US" sz="1200" b="0" spc="100" dirty="0">
              <a:solidFill>
                <a:schemeClr val="tx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697793" y="4267199"/>
            <a:ext cx="4906582" cy="1676399"/>
          </a:xfrm>
        </p:spPr>
        <p:txBody>
          <a:bodyPr lIns="91440" rIns="91440">
            <a:noAutofit/>
          </a:bodyPr>
          <a:lstStyle>
            <a:lvl1pPr marL="171450" indent="-171450">
              <a:buClr>
                <a:schemeClr val="tx2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1pPr>
            <a:lvl2pPr marL="182880"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97792" y="1371600"/>
            <a:ext cx="4906583" cy="23083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1200" spc="100" baseline="0" dirty="0">
                <a:solidFill>
                  <a:schemeClr val="tx1"/>
                </a:solidFill>
              </a:rPr>
              <a:t>APPLICATIONS</a:t>
            </a:r>
          </a:p>
        </p:txBody>
      </p:sp>
      <p:cxnSp>
        <p:nvCxnSpPr>
          <p:cNvPr id="60" name="Straight Connector 59"/>
          <p:cNvCxnSpPr>
            <a:cxnSpLocks/>
          </p:cNvCxnSpPr>
          <p:nvPr/>
        </p:nvCxnSpPr>
        <p:spPr>
          <a:xfrm flipH="1">
            <a:off x="4697793" y="3657600"/>
            <a:ext cx="4906582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5C70AF-A211-824D-B8F1-176B5B6C15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955AE-BE48-0440-B947-4DA51A461E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7199" y="6400800"/>
            <a:ext cx="319696" cy="457200"/>
          </a:xfrm>
        </p:spPr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C756EB6F-E11E-FA46-B313-A7C435FE3D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9451" y="1371600"/>
            <a:ext cx="3512668" cy="4571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14877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>
        <p15:guide id="4" pos="5138">
          <p15:clr>
            <a:srgbClr val="FBAE40"/>
          </p15:clr>
        </p15:guide>
        <p15:guide id="5" pos="6208">
          <p15:clr>
            <a:srgbClr val="FBAE40"/>
          </p15:clr>
        </p15:guide>
        <p15:guide id="6" orient="horz" pos="1351">
          <p15:clr>
            <a:srgbClr val="FBAE40"/>
          </p15:clr>
        </p15:guide>
        <p15:guide id="7" pos="2952">
          <p15:clr>
            <a:srgbClr val="FBAE40"/>
          </p15:clr>
        </p15:guide>
        <p15:guide id="8" pos="6050">
          <p15:clr>
            <a:srgbClr val="FBAE40"/>
          </p15:clr>
        </p15:guide>
        <p15:guide id="9" pos="6792">
          <p15:clr>
            <a:srgbClr val="FBAE40"/>
          </p15:clr>
        </p15:guide>
        <p15:guide id="10" pos="4045">
          <p15:clr>
            <a:srgbClr val="FBAE40"/>
          </p15:clr>
        </p15:guide>
        <p15:guide id="11" orient="horz" pos="1761">
          <p15:clr>
            <a:srgbClr val="FBAE40"/>
          </p15:clr>
        </p15:guide>
        <p15:guide id="12" pos="1824">
          <p15:clr>
            <a:srgbClr val="FBAE40"/>
          </p15:clr>
        </p15:guide>
        <p15:guide id="13" orient="horz" pos="100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l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11277600" cy="5486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1371600"/>
            <a:ext cx="3429000" cy="322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324600" y="1371600"/>
            <a:ext cx="5175250" cy="4572000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679450" y="1371600"/>
            <a:ext cx="5187950" cy="4572000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73856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ple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914401"/>
            <a:ext cx="11277600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324600" y="1143002"/>
            <a:ext cx="5175250" cy="502919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79450" y="1143002"/>
            <a:ext cx="5187950" cy="26288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679450" y="4000501"/>
            <a:ext cx="5187950" cy="21717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1143002"/>
            <a:ext cx="0" cy="5029198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03005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914401"/>
            <a:ext cx="11277600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0" y="1143002"/>
            <a:ext cx="0" cy="5029198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324600" y="1143002"/>
            <a:ext cx="5175250" cy="26288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6324600" y="4000499"/>
            <a:ext cx="5175250" cy="21717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7"/>
          </p:nvPr>
        </p:nvSpPr>
        <p:spPr>
          <a:xfrm>
            <a:off x="679450" y="1143002"/>
            <a:ext cx="5187951" cy="26288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679450" y="4000501"/>
            <a:ext cx="5181600" cy="21717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72482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770">
          <p15:clr>
            <a:srgbClr val="FBAE40"/>
          </p15:clr>
        </p15:guide>
        <p15:guide id="3" pos="390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l-content-horizont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914401"/>
            <a:ext cx="11277600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85799" y="1143000"/>
            <a:ext cx="10820401" cy="32004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685799" y="4572001"/>
            <a:ext cx="10820401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03964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pos="3808">
          <p15:clr>
            <a:srgbClr val="FBAE40"/>
          </p15:clr>
        </p15:guide>
        <p15:guide id="2" pos="3876">
          <p15:clr>
            <a:srgbClr val="FBAE40"/>
          </p15:clr>
        </p15:guide>
        <p15:guide id="3" orient="horz" pos="2880">
          <p15:clr>
            <a:srgbClr val="FBAE40"/>
          </p15:clr>
        </p15:guide>
        <p15:guide id="4" orient="horz" pos="273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-content-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11277600" cy="5486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0484" y="914400"/>
            <a:ext cx="6549916" cy="5486400"/>
          </a:xfrm>
          <a:ln>
            <a:noFill/>
          </a:ln>
        </p:spPr>
        <p:txBody>
          <a:bodyPr tIns="13716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7239000" y="1143000"/>
            <a:ext cx="4267200" cy="5029200"/>
          </a:xfrm>
        </p:spPr>
        <p:txBody>
          <a:bodyPr lIns="0" rIns="0"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00379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5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-content-picture-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1"/>
            <a:ext cx="11277600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0400" y="914397"/>
            <a:ext cx="4724400" cy="54863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0483" y="914400"/>
            <a:ext cx="6549917" cy="5486400"/>
          </a:xfrm>
          <a:ln>
            <a:noFill/>
          </a:ln>
        </p:spPr>
        <p:txBody>
          <a:bodyPr tIns="13716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3"/>
          </p:nvPr>
        </p:nvSpPr>
        <p:spPr>
          <a:xfrm>
            <a:off x="7239000" y="914398"/>
            <a:ext cx="4267200" cy="5486406"/>
          </a:xfrm>
        </p:spPr>
        <p:txBody>
          <a:bodyPr lIns="0" rIns="0" anchor="ctr"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21705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560">
          <p15:clr>
            <a:srgbClr val="FBAE40"/>
          </p15:clr>
        </p15:guide>
        <p15:guide id="3" orient="horz" pos="2880">
          <p15:clr>
            <a:srgbClr val="FBAE40"/>
          </p15:clr>
        </p15:guide>
        <p15:guide id="4" pos="7248">
          <p15:clr>
            <a:srgbClr val="FBAE40"/>
          </p15:clr>
        </p15:guide>
        <p15:guide id="5" orient="horz" pos="3456">
          <p15:clr>
            <a:srgbClr val="FBAE40"/>
          </p15:clr>
        </p15:guide>
        <p15:guide id="6" pos="49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ight-gray-title-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41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277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112776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896" y="6400801"/>
            <a:ext cx="10957904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effectLst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199" y="6400800"/>
            <a:ext cx="319696" cy="4572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97D662F-2B34-4DF9-A733-46650AC627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6897" y="6400801"/>
            <a:ext cx="2107497" cy="457200"/>
          </a:xfrm>
          <a:prstGeom prst="rect">
            <a:avLst/>
          </a:prstGeom>
          <a:noFill/>
          <a:ln>
            <a:noFill/>
          </a:ln>
        </p:spPr>
        <p:txBody>
          <a:bodyPr wrap="none" tIns="182880" bIns="182880" rtlCol="0" anchor="ctr">
            <a:noAutofit/>
          </a:bodyPr>
          <a:lstStyle/>
          <a:p>
            <a:pPr algn="l"/>
            <a:endParaRPr lang="en-US" sz="800" spc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 spd="med">
    <p:wip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377" rtl="0" eaLnBrk="1" fontAlgn="base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tx2"/>
        </a:buClr>
        <a:buFont typeface="Wingdings" charset="2"/>
        <a:buChar char="§"/>
        <a:defRPr lang="en-US" sz="2000" b="0" i="0" kern="1200" dirty="0" smtClean="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  <a:lvl2pPr marL="365760" indent="-182880" algn="l" defTabSz="914377" rtl="0" eaLnBrk="1" fontAlgn="base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lang="en-US" sz="1800" b="0" i="0" kern="1200" dirty="0" smtClean="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2pPr>
      <a:lvl3pPr marL="548640" indent="-182880" algn="l" defTabSz="914377" rtl="0" eaLnBrk="1" fontAlgn="base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lang="en-US" sz="1600" b="0" i="0" kern="1200" dirty="0" smtClean="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3pPr>
      <a:lvl4pPr marL="731520" marR="0" indent="-182880" algn="l" defTabSz="914377" rtl="0" eaLnBrk="1" fontAlgn="base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Wingdings" panose="05000000000000000000" pitchFamily="2" charset="2"/>
        <a:buChar char="§"/>
        <a:tabLst/>
        <a:defRPr lang="en-US" sz="1400" b="0" i="0" kern="1200" dirty="0" smtClean="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4pPr>
      <a:lvl5pPr marL="914400" indent="-182880" algn="l" defTabSz="914377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lang="en-US" sz="1200" b="0" kern="1200" dirty="0">
          <a:solidFill>
            <a:schemeClr val="tx1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92">
          <p15:clr>
            <a:srgbClr val="F26B43"/>
          </p15:clr>
        </p15:guide>
        <p15:guide id="3" pos="288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orient="horz" pos="576">
          <p15:clr>
            <a:srgbClr val="F26B43"/>
          </p15:clr>
        </p15:guide>
        <p15:guide id="9" orient="horz" pos="3888">
          <p15:clr>
            <a:srgbClr val="F26B43"/>
          </p15:clr>
        </p15:guide>
        <p15:guide id="10" orient="horz" pos="720">
          <p15:clr>
            <a:srgbClr val="F26B43"/>
          </p15:clr>
        </p15:guide>
        <p15:guide id="12" pos="428">
          <p15:clr>
            <a:srgbClr val="F26B43"/>
          </p15:clr>
        </p15:guide>
        <p15:guide id="15" pos="7244">
          <p15:clr>
            <a:srgbClr val="F26B43"/>
          </p15:clr>
        </p15:guide>
        <p15:guide id="37" pos="3696">
          <p15:clr>
            <a:srgbClr val="F26B43"/>
          </p15:clr>
        </p15:guide>
        <p15:guide id="39" pos="3984">
          <p15:clr>
            <a:srgbClr val="F26B43"/>
          </p15:clr>
        </p15:guide>
        <p15:guide id="40" orient="horz" pos="144">
          <p15:clr>
            <a:srgbClr val="F26B43"/>
          </p15:clr>
        </p15:guide>
        <p15:guide id="41" orient="horz" pos="864">
          <p15:clr>
            <a:srgbClr val="F26B43"/>
          </p15:clr>
        </p15:guide>
        <p15:guide id="42" orient="horz" pos="3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Visio_Drawing1.vs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5081D-6570-486F-A3AD-D5B71A32A3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D – Can We Achieve 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23591-C6C3-4857-B5ED-5F6841E42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546700"/>
            <a:ext cx="11277600" cy="716690"/>
          </a:xfrm>
        </p:spPr>
        <p:txBody>
          <a:bodyPr/>
          <a:lstStyle/>
          <a:p>
            <a:r>
              <a:rPr lang="en-US" dirty="0"/>
              <a:t>A look at the Challenges of a T-BC</a:t>
            </a:r>
          </a:p>
          <a:p>
            <a:r>
              <a:rPr lang="en-US" dirty="0"/>
              <a:t>David Spencer – ITSF 2020</a:t>
            </a:r>
          </a:p>
        </p:txBody>
      </p:sp>
    </p:spTree>
    <p:extLst>
      <p:ext uri="{BB962C8B-B14F-4D97-AF65-F5344CB8AC3E}">
        <p14:creationId xmlns:p14="http://schemas.microsoft.com/office/powerpoint/2010/main" val="537531379"/>
      </p:ext>
    </p:extLst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/>
          <p:cNvSpPr>
            <a:spLocks noGrp="1"/>
          </p:cNvSpPr>
          <p:nvPr>
            <p:ph idx="10"/>
          </p:nvPr>
        </p:nvSpPr>
        <p:spPr>
          <a:xfrm>
            <a:off x="581587" y="1143000"/>
            <a:ext cx="6124013" cy="5029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b="1" dirty="0"/>
              <a:t>Measuring 1PPS path delays</a:t>
            </a:r>
          </a:p>
          <a:p>
            <a:pPr lvl="2"/>
            <a:r>
              <a:rPr lang="en-US" sz="1800" dirty="0"/>
              <a:t>1PPS path delays are measured for each card at start-up</a:t>
            </a:r>
          </a:p>
          <a:p>
            <a:pPr lvl="2"/>
            <a:r>
              <a:rPr lang="en-US" sz="1800" dirty="0"/>
              <a:t>Delay measurement performed at central point in the system. In this case at the Timing Card. </a:t>
            </a:r>
          </a:p>
          <a:p>
            <a:pPr lvl="2"/>
            <a:r>
              <a:rPr lang="en-US" sz="1800" dirty="0"/>
              <a:t>Could use existing SyncE backplane traces to provide return path</a:t>
            </a:r>
          </a:p>
          <a:p>
            <a:pPr lvl="2"/>
            <a:r>
              <a:rPr lang="en-US" sz="1800" dirty="0"/>
              <a:t>Measured trace delay differences are adjusted at line cards</a:t>
            </a:r>
          </a:p>
          <a:p>
            <a:pPr lvl="2"/>
            <a:r>
              <a:rPr lang="en-US" sz="1800" dirty="0"/>
              <a:t>1PPS delay = Round Trip Delay minus Return Path delay</a:t>
            </a:r>
          </a:p>
          <a:p>
            <a:pPr lvl="1"/>
            <a:r>
              <a:rPr lang="en-US" sz="2000" b="1" dirty="0"/>
              <a:t>Advantage:</a:t>
            </a:r>
          </a:p>
          <a:p>
            <a:pPr lvl="2"/>
            <a:r>
              <a:rPr lang="en-US" sz="1800" dirty="0"/>
              <a:t>Compensates for both backplane trace delay and driver/receiver delay uncertainty</a:t>
            </a:r>
          </a:p>
          <a:p>
            <a:pPr lvl="1"/>
            <a:r>
              <a:rPr lang="en-US" sz="2000" b="1" dirty="0"/>
              <a:t>Challenges:</a:t>
            </a:r>
          </a:p>
          <a:p>
            <a:pPr lvl="2"/>
            <a:r>
              <a:rPr lang="en-US" sz="1800" dirty="0"/>
              <a:t>Assumption that forward and return paths are symmetrical</a:t>
            </a:r>
          </a:p>
          <a:p>
            <a:pPr lvl="2"/>
            <a:r>
              <a:rPr lang="en-US" sz="1800" dirty="0"/>
              <a:t>Return path must also be measured (using </a:t>
            </a:r>
            <a:r>
              <a:rPr lang="en-US" sz="1800" dirty="0" err="1"/>
              <a:t>TxSyncE</a:t>
            </a:r>
            <a:r>
              <a:rPr lang="en-US" sz="1800" dirty="0"/>
              <a:t>/</a:t>
            </a:r>
            <a:r>
              <a:rPr lang="en-US" sz="1800" dirty="0" err="1"/>
              <a:t>RxSyncE</a:t>
            </a:r>
            <a:r>
              <a:rPr lang="en-US" sz="1800" dirty="0"/>
              <a:t> pair?)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On-chip 1PPS Delay Measurement &amp; Adjust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050053"/>
            <a:ext cx="4904813" cy="51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7457"/>
      </p:ext>
    </p:extLst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76C7D0-14E0-4DCA-85A6-9C9E09FC76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9450" y="1143000"/>
            <a:ext cx="108077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Class D is tough</a:t>
            </a:r>
          </a:p>
          <a:p>
            <a:pPr lvl="1"/>
            <a:r>
              <a:rPr lang="en-US" sz="2000" dirty="0"/>
              <a:t>5 ns total time error to cover:</a:t>
            </a:r>
          </a:p>
          <a:p>
            <a:pPr lvl="2"/>
            <a:r>
              <a:rPr lang="en-US" sz="1800" dirty="0"/>
              <a:t>PHY delay variability in slave port</a:t>
            </a:r>
          </a:p>
          <a:p>
            <a:pPr lvl="2"/>
            <a:r>
              <a:rPr lang="en-US" sz="1800" dirty="0"/>
              <a:t>Alignment of slave port </a:t>
            </a:r>
            <a:r>
              <a:rPr lang="en-US" sz="1800" dirty="0" err="1"/>
              <a:t>timestamper</a:t>
            </a:r>
            <a:r>
              <a:rPr lang="en-US" sz="1800" dirty="0"/>
              <a:t> to local clock</a:t>
            </a:r>
          </a:p>
          <a:p>
            <a:pPr lvl="2"/>
            <a:r>
              <a:rPr lang="en-US" sz="1800" dirty="0"/>
              <a:t>Alignment of each master port </a:t>
            </a:r>
            <a:r>
              <a:rPr lang="en-US" sz="1800" dirty="0" err="1"/>
              <a:t>timestamper</a:t>
            </a:r>
            <a:r>
              <a:rPr lang="en-US" sz="1800" dirty="0"/>
              <a:t> to local clock</a:t>
            </a:r>
          </a:p>
          <a:p>
            <a:pPr lvl="2"/>
            <a:r>
              <a:rPr lang="en-US" sz="1800" dirty="0"/>
              <a:t>PHY delay variability in each master port</a:t>
            </a:r>
          </a:p>
          <a:p>
            <a:pPr lvl="2"/>
            <a:r>
              <a:rPr lang="en-US" sz="1800" dirty="0"/>
              <a:t>… and any low frequency dynamic errors</a:t>
            </a:r>
          </a:p>
          <a:p>
            <a:pPr lvl="3"/>
            <a:endParaRPr lang="en-US" sz="1600" dirty="0"/>
          </a:p>
          <a:p>
            <a:r>
              <a:rPr lang="en-US" sz="2400" dirty="0"/>
              <a:t>But we can do it if we have:</a:t>
            </a:r>
          </a:p>
          <a:p>
            <a:pPr lvl="1"/>
            <a:r>
              <a:rPr lang="en-US" sz="2000" dirty="0"/>
              <a:t>PHYs with very well controlled internal delays</a:t>
            </a:r>
          </a:p>
          <a:p>
            <a:pPr lvl="1"/>
            <a:r>
              <a:rPr lang="en-US" sz="2000" dirty="0"/>
              <a:t>Carefully designed clock distribution networks supported by timing ICs that feature</a:t>
            </a:r>
          </a:p>
          <a:p>
            <a:pPr lvl="2"/>
            <a:r>
              <a:rPr lang="en-US" sz="1800" dirty="0"/>
              <a:t>Programmable per-input delays</a:t>
            </a:r>
          </a:p>
          <a:p>
            <a:pPr lvl="2"/>
            <a:r>
              <a:rPr lang="en-US" sz="1800" dirty="0"/>
              <a:t>Internal delay measurement and compensation</a:t>
            </a:r>
          </a:p>
          <a:p>
            <a:pPr lvl="2"/>
            <a:r>
              <a:rPr lang="en-US" sz="1800" dirty="0"/>
              <a:t>Two-way (feedback) delay measurement</a:t>
            </a:r>
          </a:p>
          <a:p>
            <a:pPr lvl="2"/>
            <a:r>
              <a:rPr lang="en-US" sz="1800" dirty="0"/>
              <a:t>Multiple outputs to eliminate external fanout buffers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D0A65-C5F4-4889-A584-05B9C738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3074" name="Picture 2" descr="Free Challenges Cliparts, Download Free Clip Art, Free Clip Art on Clipart  Library">
            <a:extLst>
              <a:ext uri="{FF2B5EF4-FFF2-40B4-BE49-F238E27FC236}">
                <a16:creationId xmlns:a16="http://schemas.microsoft.com/office/drawing/2014/main" id="{6F9CF674-3196-4D1E-834F-D2C8ED0B6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6094" l="9430" r="91667">
                        <a14:foregroundMark x1="52095" y1="5768" x2="54167" y2="6836"/>
                        <a14:foregroundMark x1="53070" y1="96094" x2="52193" y2="87305"/>
                        <a14:foregroundMark x1="91667" y1="45703" x2="91667" y2="41406"/>
                        <a14:backgroundMark x1="49561" y1="4688" x2="53070" y2="4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713" y="1746455"/>
            <a:ext cx="2997033" cy="336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2745"/>
      </p:ext>
    </p:extLst>
  </p:cSld>
  <p:clrMapOvr>
    <a:masterClrMapping/>
  </p:clrMapOvr>
  <p:transition spd="med" advTm="322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D18A9-4BDA-45BA-B21B-17B95EB8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and Equipment Limits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FD17D-5DD6-4F18-BC8D-711B44F2CD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Silicon Labs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6CF45-B5D9-4BBE-BC89-2F87E7BD8F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DD4C88-18DD-4433-A3A3-67F61A112949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8B4C03-70EE-4FB3-818B-23A4EF5FF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6663" y="4033279"/>
            <a:ext cx="10858673" cy="2196346"/>
          </a:xfrm>
        </p:spPr>
        <p:txBody>
          <a:bodyPr/>
          <a:lstStyle/>
          <a:p>
            <a:r>
              <a:rPr lang="en-US" dirty="0"/>
              <a:t>Operators care about the end-to-end performance</a:t>
            </a:r>
          </a:p>
          <a:p>
            <a:pPr lvl="1"/>
            <a:r>
              <a:rPr lang="en-US" dirty="0"/>
              <a:t>Network Limit</a:t>
            </a:r>
          </a:p>
          <a:p>
            <a:r>
              <a:rPr lang="en-US" dirty="0"/>
              <a:t>A Telecom Boundary Clock (T-BC) vendor only controls their portion</a:t>
            </a:r>
          </a:p>
          <a:p>
            <a:pPr lvl="1"/>
            <a:r>
              <a:rPr lang="en-US" dirty="0"/>
              <a:t>Equipment Limit</a:t>
            </a:r>
          </a:p>
          <a:p>
            <a:r>
              <a:rPr lang="en-US" dirty="0"/>
              <a:t>Standards are crafted so that building a defined network with devices that meet the equipment limit will ensure the network limit is met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FF0A9-0D41-4CDD-952D-33458030E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3" y="1085576"/>
            <a:ext cx="10383994" cy="29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11179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1CDFCA-00D6-4438-BA5C-D3E7176FB5D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all networks are the same</a:t>
            </a:r>
          </a:p>
          <a:p>
            <a:pPr lvl="1"/>
            <a:r>
              <a:rPr lang="en-US" dirty="0"/>
              <a:t>Different size</a:t>
            </a:r>
          </a:p>
          <a:p>
            <a:pPr lvl="1"/>
            <a:r>
              <a:rPr lang="en-US" dirty="0"/>
              <a:t>Different application</a:t>
            </a:r>
          </a:p>
          <a:p>
            <a:r>
              <a:rPr lang="en-US" dirty="0"/>
              <a:t>To provide flexibility ITU-T G.8273.2 defines four classes of T-BC</a:t>
            </a:r>
          </a:p>
          <a:p>
            <a:pPr lvl="1"/>
            <a:r>
              <a:rPr lang="en-US" dirty="0"/>
              <a:t>Different performance for different networks and applications</a:t>
            </a:r>
          </a:p>
          <a:p>
            <a:pPr lvl="1"/>
            <a:r>
              <a:rPr lang="en-US" dirty="0"/>
              <a:t>Differences relate to performance only</a:t>
            </a:r>
          </a:p>
          <a:p>
            <a:pPr lvl="1"/>
            <a:endParaRPr lang="en-US" dirty="0"/>
          </a:p>
          <a:p>
            <a:pPr marL="1828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1676CB-242F-4530-B8B8-65645C0D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T-BC Classes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3DC2E0-121F-43DE-85DA-13AEEB703956}"/>
              </a:ext>
            </a:extLst>
          </p:cNvPr>
          <p:cNvGraphicFramePr>
            <a:graphicFrameLocks noGrp="1"/>
          </p:cNvGraphicFramePr>
          <p:nvPr/>
        </p:nvGraphicFramePr>
        <p:xfrm>
          <a:off x="786130" y="3457575"/>
          <a:ext cx="10072372" cy="271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093">
                  <a:extLst>
                    <a:ext uri="{9D8B030D-6E8A-4147-A177-3AD203B41FA5}">
                      <a16:colId xmlns:a16="http://schemas.microsoft.com/office/drawing/2014/main" val="2254868895"/>
                    </a:ext>
                  </a:extLst>
                </a:gridCol>
                <a:gridCol w="2518093">
                  <a:extLst>
                    <a:ext uri="{9D8B030D-6E8A-4147-A177-3AD203B41FA5}">
                      <a16:colId xmlns:a16="http://schemas.microsoft.com/office/drawing/2014/main" val="1000927776"/>
                    </a:ext>
                  </a:extLst>
                </a:gridCol>
                <a:gridCol w="2518093">
                  <a:extLst>
                    <a:ext uri="{9D8B030D-6E8A-4147-A177-3AD203B41FA5}">
                      <a16:colId xmlns:a16="http://schemas.microsoft.com/office/drawing/2014/main" val="2595705888"/>
                    </a:ext>
                  </a:extLst>
                </a:gridCol>
                <a:gridCol w="2518093">
                  <a:extLst>
                    <a:ext uri="{9D8B030D-6E8A-4147-A177-3AD203B41FA5}">
                      <a16:colId xmlns:a16="http://schemas.microsoft.com/office/drawing/2014/main" val="52053561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T-BC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Intended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End-to-end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81089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Backhaul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Short (10 hops)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 µs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5033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Backhaul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 (20 hops)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1.5 µs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112815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Fronthaul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 short (5 hops)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 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5237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Flexible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Very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 Specific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30894"/>
                  </a:ext>
                </a:extLst>
              </a:tr>
            </a:tbl>
          </a:graphicData>
        </a:graphic>
      </p:graphicFrame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2AA3C41-05F9-410F-B9BB-9D666D738B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0968"/>
      </p:ext>
    </p:extLst>
  </p:cSld>
  <p:clrMapOvr>
    <a:masterClrMapping/>
  </p:clrMapOvr>
  <p:transition spd="med" advTm="9694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8566" x="501650" y="1597025"/>
          <p14:tracePt t="58570" x="765175" y="1793875"/>
          <p14:tracePt t="58582" x="1028700" y="1979613"/>
          <p14:tracePt t="58587" x="1317625" y="2184400"/>
          <p14:tracePt t="58594" x="1579563" y="2354263"/>
          <p14:tracePt t="58604" x="1827213" y="2489200"/>
          <p14:tracePt t="58611" x="2055813" y="2617788"/>
          <p14:tracePt t="58619" x="2243138" y="2701925"/>
          <p14:tracePt t="58628" x="2362200" y="2752725"/>
          <p14:tracePt t="58635" x="2446338" y="2795588"/>
          <p14:tracePt t="58644" x="2506663" y="2820988"/>
          <p14:tracePt t="58651" x="2514600" y="2820988"/>
          <p14:tracePt t="58659" x="2540000" y="2820988"/>
          <p14:tracePt t="58675" x="2549525" y="2813050"/>
          <p14:tracePt t="58685" x="2616200" y="2778125"/>
          <p14:tracePt t="58692" x="2641600" y="2778125"/>
          <p14:tracePt t="58699" x="2684463" y="2778125"/>
          <p14:tracePt t="58707" x="2752725" y="2778125"/>
          <p14:tracePt t="58715" x="2846388" y="2795588"/>
          <p14:tracePt t="58723" x="2955925" y="2820988"/>
          <p14:tracePt t="58731" x="3117850" y="2855913"/>
          <p14:tracePt t="58739" x="3363913" y="2889250"/>
          <p14:tracePt t="58749" x="3695700" y="2922588"/>
          <p14:tracePt t="58755" x="4146550" y="2982913"/>
          <p14:tracePt t="58763" x="4673600" y="3041650"/>
          <p14:tracePt t="58771" x="5259388" y="3127375"/>
          <p14:tracePt t="58779" x="6678613" y="3348038"/>
          <p14:tracePt t="58795" x="7272338" y="3433763"/>
          <p14:tracePt t="58803" x="8496300" y="3679825"/>
          <p14:tracePt t="58812" x="8921750" y="3773488"/>
          <p14:tracePt t="58819" x="9261475" y="3867150"/>
          <p14:tracePt t="58827" x="9523413" y="3951288"/>
          <p14:tracePt t="58835" x="9702800" y="4002088"/>
          <p14:tracePt t="58843" x="9821863" y="4037013"/>
          <p14:tracePt t="58853" x="9890125" y="4062413"/>
          <p14:tracePt t="58923" x="9898063" y="4062413"/>
          <p14:tracePt t="58931" x="9923463" y="4070350"/>
          <p14:tracePt t="58939" x="9940925" y="4087813"/>
          <p14:tracePt t="58947" x="9999663" y="4105275"/>
          <p14:tracePt t="58957" x="10101263" y="4130675"/>
          <p14:tracePt t="58965" x="10245725" y="4156075"/>
          <p14:tracePt t="58976" x="10425113" y="4181475"/>
          <p14:tracePt t="58983" x="10645775" y="4224338"/>
          <p14:tracePt t="58990" x="10866438" y="4249738"/>
          <p14:tracePt t="58995" x="11061700" y="4291013"/>
          <p14:tracePt t="59003" x="11206163" y="4308475"/>
          <p14:tracePt t="59011" x="11291888" y="4325938"/>
          <p14:tracePt t="59020" x="11350625" y="4333875"/>
          <p14:tracePt t="59036" x="11299825" y="4333875"/>
          <p14:tracePt t="59043" x="11249025" y="4333875"/>
          <p14:tracePt t="59051" x="11147425" y="4333875"/>
          <p14:tracePt t="59060" x="11018838" y="4333875"/>
          <p14:tracePt t="59067" x="10823575" y="4351338"/>
          <p14:tracePt t="59076" x="10577513" y="4384675"/>
          <p14:tracePt t="59083" x="10271125" y="4435475"/>
          <p14:tracePt t="59091" x="9956800" y="4503738"/>
          <p14:tracePt t="59102" x="9617075" y="4589463"/>
          <p14:tracePt t="59107" x="9320213" y="4699000"/>
          <p14:tracePt t="59114" x="9048750" y="4818063"/>
          <p14:tracePt t="59124" x="8836025" y="4911725"/>
          <p14:tracePt t="59131" x="8691563" y="4979988"/>
          <p14:tracePt t="59139" x="8605838" y="5038725"/>
          <p14:tracePt t="59146" x="8539163" y="5099050"/>
          <p14:tracePt t="59155" x="8547100" y="5116513"/>
          <p14:tracePt t="59165" x="8572500" y="5132388"/>
          <p14:tracePt t="59171" x="8589963" y="5141913"/>
          <p14:tracePt t="59178" x="8623300" y="5157788"/>
          <p14:tracePt t="59187" x="8674100" y="5167313"/>
          <p14:tracePt t="59194" x="8734425" y="5200650"/>
          <p14:tracePt t="59203" x="8828088" y="5218113"/>
          <p14:tracePt t="59211" x="8937625" y="5243513"/>
          <p14:tracePt t="59219" x="9064625" y="5260975"/>
          <p14:tracePt t="59228" x="9218613" y="5268913"/>
          <p14:tracePt t="59235" x="9380538" y="5268913"/>
          <p14:tracePt t="59242" x="9532938" y="5268913"/>
          <p14:tracePt t="59251" x="9804400" y="5268913"/>
          <p14:tracePt t="59264" x="9880600" y="5268913"/>
          <p14:tracePt t="59273" x="9923463" y="5268913"/>
          <p14:tracePt t="59276" x="9923463" y="5260975"/>
          <p14:tracePt t="59283" x="9923463" y="5243513"/>
          <p14:tracePt t="59299" x="9915525" y="5226050"/>
          <p14:tracePt t="59307" x="9898063" y="5208588"/>
          <p14:tracePt t="59315" x="9872663" y="5200650"/>
          <p14:tracePt t="59322" x="9864725" y="5200650"/>
          <p14:tracePt t="59332" x="9839325" y="5200650"/>
          <p14:tracePt t="59339" x="9829800" y="5200650"/>
          <p14:tracePt t="59354" x="9812338" y="5200650"/>
          <p14:tracePt t="59363" x="9804400" y="5200650"/>
          <p14:tracePt t="59372" x="9796463" y="5218113"/>
          <p14:tracePt t="59379" x="9796463" y="5226050"/>
          <p14:tracePt t="59388" x="9786938" y="5243513"/>
          <p14:tracePt t="59395" x="9786938" y="5268913"/>
          <p14:tracePt t="59402" x="9786938" y="5276850"/>
          <p14:tracePt t="59410" x="9786938" y="5302250"/>
          <p14:tracePt t="59419" x="9786938" y="5327650"/>
          <p14:tracePt t="59426" x="9796463" y="5362575"/>
          <p14:tracePt t="59436" x="9812338" y="5405438"/>
          <p14:tracePt t="59443" x="9855200" y="5456238"/>
          <p14:tracePt t="59451" x="9890125" y="5497513"/>
          <p14:tracePt t="59459" x="9956800" y="5540375"/>
          <p14:tracePt t="59467" x="10075863" y="5575300"/>
          <p14:tracePt t="59483" x="10101263" y="5583238"/>
          <p14:tracePt t="59491" x="10179050" y="5583238"/>
          <p14:tracePt t="59500" x="10194925" y="5583238"/>
          <p14:tracePt t="59507" x="10220325" y="5583238"/>
          <p14:tracePt t="59515" x="10229850" y="5575300"/>
          <p14:tracePt t="59523" x="10237788" y="5565775"/>
          <p14:tracePt t="59530" x="10237788" y="5557838"/>
          <p14:tracePt t="59540" x="10237788" y="5540375"/>
          <p14:tracePt t="59546" x="10237788" y="5514975"/>
          <p14:tracePt t="59554" x="10237788" y="5481638"/>
          <p14:tracePt t="59563" x="10229850" y="5446713"/>
          <p14:tracePt t="59571" x="10220325" y="5421313"/>
          <p14:tracePt t="59582" x="10212388" y="5413375"/>
          <p14:tracePt t="59586" x="10204450" y="5395913"/>
          <p14:tracePt t="59597" x="10204450" y="5380038"/>
          <p14:tracePt t="59607" x="10194925" y="5380038"/>
          <p14:tracePt t="59620" x="10186988" y="5370513"/>
          <p14:tracePt t="59627" x="10179050" y="5370513"/>
          <p14:tracePt t="59635" x="10169525" y="5370513"/>
          <p14:tracePt t="59645" x="10153650" y="5370513"/>
          <p14:tracePt t="59651" x="10144125" y="5370513"/>
          <p14:tracePt t="59660" x="10118725" y="5370513"/>
          <p14:tracePt t="59667" x="10085388" y="5370513"/>
          <p14:tracePt t="59677" x="10042525" y="5370513"/>
          <p14:tracePt t="59685" x="9983788" y="5380038"/>
          <p14:tracePt t="59691" x="9906000" y="5395913"/>
          <p14:tracePt t="59699" x="9839325" y="5405438"/>
          <p14:tracePt t="59707" x="9761538" y="5421313"/>
          <p14:tracePt t="59715" x="9677400" y="5438775"/>
          <p14:tracePt t="59728" x="9591675" y="5446713"/>
          <p14:tracePt t="59731" x="9498013" y="5472113"/>
          <p14:tracePt t="59738" x="9439275" y="5481638"/>
          <p14:tracePt t="59748" x="9380538" y="5497513"/>
          <p14:tracePt t="59755" x="9353550" y="5514975"/>
          <p14:tracePt t="59763" x="9320213" y="5549900"/>
          <p14:tracePt t="59779" x="9312275" y="5557838"/>
          <p14:tracePt t="59789" x="9312275" y="5583238"/>
          <p14:tracePt t="59795" x="9312275" y="5608638"/>
          <p14:tracePt t="59803" x="9328150" y="5634038"/>
          <p14:tracePt t="59812" x="9363075" y="5659438"/>
          <p14:tracePt t="59819" x="9405938" y="5694363"/>
          <p14:tracePt t="59827" x="9456738" y="5727700"/>
          <p14:tracePt t="59835" x="9515475" y="5761038"/>
          <p14:tracePt t="59843" x="9575800" y="5788025"/>
          <p14:tracePt t="59853" x="9626600" y="5795963"/>
          <p14:tracePt t="59859" x="9667875" y="5803900"/>
          <p14:tracePt t="59866" x="9702800" y="5803900"/>
          <p14:tracePt t="59876" x="9736138" y="5803900"/>
          <p14:tracePt t="59895" x="9779000" y="5803900"/>
          <p14:tracePt t="59899" x="9796463" y="5788025"/>
          <p14:tracePt t="59907" x="9812338" y="5770563"/>
          <p14:tracePt t="59916" x="9829800" y="5745163"/>
          <p14:tracePt t="59923" x="9829800" y="5719763"/>
          <p14:tracePt t="59931" x="9839325" y="5694363"/>
          <p14:tracePt t="59940" x="9839325" y="5668963"/>
          <p14:tracePt t="59947" x="9839325" y="5641975"/>
          <p14:tracePt t="59957" x="9839325" y="5626100"/>
          <p14:tracePt t="59962" x="9839325" y="5608638"/>
          <p14:tracePt t="59971" x="9839325" y="5591175"/>
          <p14:tracePt t="59979" x="9839325" y="5583238"/>
          <p14:tracePt t="59987" x="9839325" y="5575300"/>
          <p14:tracePt t="59995" x="9839325" y="5565775"/>
          <p14:tracePt t="60020" x="9839325" y="5557838"/>
          <p14:tracePt t="60027" x="9829800" y="5549900"/>
          <p14:tracePt t="60034" x="9821863" y="5549900"/>
          <p14:tracePt t="60051" x="9812338" y="5549900"/>
          <p14:tracePt t="60060" x="9804400" y="5549900"/>
          <p14:tracePt t="60067" x="9786938" y="5549900"/>
          <p14:tracePt t="60083" x="9771063" y="5549900"/>
          <p14:tracePt t="60091" x="9745663" y="5549900"/>
          <p14:tracePt t="60101" x="9736138" y="5549900"/>
          <p14:tracePt t="60109" x="9720263" y="5549900"/>
          <p14:tracePt t="60127" x="9710738" y="5549900"/>
          <p14:tracePt t="60142" x="9702800" y="5549900"/>
          <p14:tracePt t="66573" x="9694863" y="5549900"/>
          <p14:tracePt t="66583" x="9677400" y="5549900"/>
          <p14:tracePt t="66591" x="9507538" y="5557838"/>
          <p14:tracePt t="66605" x="9353550" y="5565775"/>
          <p14:tracePt t="66611" x="8716963" y="5565775"/>
          <p14:tracePt t="66619" x="8334375" y="5565775"/>
          <p14:tracePt t="66627" x="7986713" y="5557838"/>
          <p14:tracePt t="66635" x="7662863" y="5540375"/>
          <p14:tracePt t="66645" x="7358063" y="5507038"/>
          <p14:tracePt t="66651" x="7153275" y="5489575"/>
          <p14:tracePt t="66659" x="6942138" y="5481638"/>
          <p14:tracePt t="66667" x="6797675" y="5464175"/>
          <p14:tracePt t="66678" x="6653213" y="5456238"/>
          <p14:tracePt t="66691" x="6559550" y="5446713"/>
          <p14:tracePt t="66695" x="6456363" y="5430838"/>
          <p14:tracePt t="66700" x="6380163" y="5430838"/>
          <p14:tracePt t="66708" x="6321425" y="5421313"/>
          <p14:tracePt t="66715" x="6296025" y="5421313"/>
          <p14:tracePt t="66724" x="6278563" y="5413375"/>
          <p14:tracePt t="66731" x="6270625" y="5413375"/>
          <p14:tracePt t="66861" x="6270625" y="5405438"/>
          <p14:tracePt t="66869" x="6278563" y="5395913"/>
          <p14:tracePt t="66880" x="6311900" y="5380038"/>
          <p14:tracePt t="66883" x="6354763" y="5370513"/>
          <p14:tracePt t="66895" x="6415088" y="5370513"/>
          <p14:tracePt t="66899" x="6465888" y="5380038"/>
          <p14:tracePt t="66908" x="6524625" y="5405438"/>
          <p14:tracePt t="66916" x="6600825" y="5421313"/>
          <p14:tracePt t="66923" x="6686550" y="5456238"/>
          <p14:tracePt t="66931" x="6788150" y="5489575"/>
          <p14:tracePt t="66939" x="6881813" y="5524500"/>
          <p14:tracePt t="66946" x="6967538" y="5549900"/>
          <p14:tracePt t="66956" x="7034213" y="5575300"/>
          <p14:tracePt t="66963" x="7094538" y="5583238"/>
          <p14:tracePt t="66971" x="7153275" y="5600700"/>
          <p14:tracePt t="66980" x="7178675" y="5608638"/>
          <p14:tracePt t="66986" x="7204075" y="5608638"/>
          <p14:tracePt t="66995" x="7229475" y="5608638"/>
          <p14:tracePt t="67003" x="7239000" y="5608638"/>
          <p14:tracePt t="67011" x="7256463" y="5608638"/>
          <p14:tracePt t="67118" x="7272338" y="5608638"/>
          <p14:tracePt t="67125" x="7297738" y="5608638"/>
          <p14:tracePt t="67134" x="7366000" y="5608638"/>
          <p14:tracePt t="67148" x="7391400" y="5608638"/>
          <p14:tracePt t="67155" x="7416800" y="5608638"/>
          <p14:tracePt t="74555" x="7416800" y="5616575"/>
          <p14:tracePt t="74562" x="7408863" y="5641975"/>
          <p14:tracePt t="74570" x="7383463" y="5676900"/>
          <p14:tracePt t="74582" x="7358063" y="5710238"/>
          <p14:tracePt t="74586" x="7332663" y="5753100"/>
          <p14:tracePt t="74595" x="7297738" y="5778500"/>
          <p14:tracePt t="74603" x="7281863" y="5795963"/>
          <p14:tracePt t="74611" x="7256463" y="5821363"/>
          <p14:tracePt t="74618" x="7239000" y="5821363"/>
          <p14:tracePt t="74733" x="7239000" y="5813425"/>
          <p14:tracePt t="74743" x="7239000" y="5803900"/>
          <p14:tracePt t="74751" x="7221538" y="5770563"/>
          <p14:tracePt t="74755" x="7221538" y="5753100"/>
          <p14:tracePt t="74763" x="7221538" y="5745163"/>
          <p14:tracePt t="74779" x="7221538" y="5735638"/>
          <p14:tracePt t="74901" x="7188200" y="5770563"/>
          <p14:tracePt t="74909" x="7162800" y="5778500"/>
          <p14:tracePt t="74920" x="7145338" y="5795963"/>
          <p14:tracePt t="74926" x="7127875" y="5821363"/>
          <p14:tracePt t="74930" x="7112000" y="5846763"/>
          <p14:tracePt t="74939" x="7094538" y="5864225"/>
          <p14:tracePt t="74946" x="7077075" y="5880100"/>
          <p14:tracePt t="74957" x="7051675" y="5897563"/>
          <p14:tracePt t="74965" x="7026275" y="5915025"/>
          <p14:tracePt t="74974" x="7008813" y="5932488"/>
          <p14:tracePt t="74983" x="7008813" y="5940425"/>
          <p14:tracePt t="74988" x="6992938" y="5948363"/>
          <p14:tracePt t="74995" x="6975475" y="5957888"/>
          <p14:tracePt t="75003" x="6958013" y="5973763"/>
          <p14:tracePt t="75011" x="6942138" y="5991225"/>
          <p14:tracePt t="75020" x="6924675" y="6008688"/>
          <p14:tracePt t="75027" x="6907213" y="6024563"/>
          <p14:tracePt t="75035" x="6889750" y="6049963"/>
          <p14:tracePt t="75043" x="6873875" y="6084888"/>
          <p14:tracePt t="75051" x="6856413" y="6118225"/>
          <p14:tracePt t="75060" x="6856413" y="6153150"/>
          <p14:tracePt t="75067" x="6848475" y="6186488"/>
          <p14:tracePt t="75075" x="6838950" y="6229350"/>
          <p14:tracePt t="75083" x="6838950" y="6262688"/>
          <p14:tracePt t="75091" x="6838950" y="6297613"/>
          <p14:tracePt t="75099" x="6838950" y="6313488"/>
          <p14:tracePt t="75107" x="6838950" y="6348413"/>
          <p14:tracePt t="75115" x="6838950" y="6365875"/>
          <p14:tracePt t="75124" x="6838950" y="6381750"/>
          <p14:tracePt t="75131" x="6838950" y="6391275"/>
          <p14:tracePt t="75187" x="6848475" y="6391275"/>
          <p14:tracePt t="95273" x="6856413" y="6365875"/>
          <p14:tracePt t="95275" x="6881813" y="6348413"/>
          <p14:tracePt t="95284" x="6889750" y="6330950"/>
          <p14:tracePt t="95291" x="6899275" y="6313488"/>
          <p14:tracePt t="95299" x="6899275" y="6288088"/>
          <p14:tracePt t="95308" x="6899275" y="6280150"/>
          <p14:tracePt t="95314" x="6899275" y="6254750"/>
          <p14:tracePt t="95322" x="6881813" y="6221413"/>
          <p14:tracePt t="95333" x="6856413" y="6186488"/>
          <p14:tracePt t="95339" x="6838950" y="6153150"/>
          <p14:tracePt t="95348" x="6788150" y="6059488"/>
          <p14:tracePt t="95363" x="6770688" y="6034088"/>
          <p14:tracePt t="95372" x="6737350" y="5999163"/>
          <p14:tracePt t="95379" x="6729413" y="5983288"/>
          <p14:tracePt t="95388" x="6719888" y="5973763"/>
          <p14:tracePt t="95395" x="6711950" y="5973763"/>
          <p14:tracePt t="95403" x="6704013" y="5973763"/>
          <p14:tracePt t="95565" x="6694488" y="5973763"/>
          <p14:tracePt t="95579" x="6678613" y="5973763"/>
          <p14:tracePt t="95595" x="6661150" y="5973763"/>
          <p14:tracePt t="95603" x="6653213" y="5973763"/>
          <p14:tracePt t="95611" x="6635750" y="5973763"/>
          <p14:tracePt t="95618" x="6626225" y="5973763"/>
          <p14:tracePt t="95651" x="6653213" y="5973763"/>
          <p14:tracePt t="95659" x="6686550" y="5973763"/>
          <p14:tracePt t="95667" x="6729413" y="5973763"/>
          <p14:tracePt t="95677" x="6788150" y="5973763"/>
          <p14:tracePt t="95686" x="6856413" y="5965825"/>
          <p14:tracePt t="95690" x="6932613" y="5948363"/>
          <p14:tracePt t="95699" x="7008813" y="5915025"/>
          <p14:tracePt t="95707" x="7102475" y="5880100"/>
          <p14:tracePt t="95714" x="7178675" y="5838825"/>
          <p14:tracePt t="95722" x="7256463" y="5778500"/>
          <p14:tracePt t="95731" x="7348538" y="5710238"/>
          <p14:tracePt t="95738" x="7451725" y="5626100"/>
          <p14:tracePt t="95749" x="7578725" y="5532438"/>
          <p14:tracePt t="95755" x="7756525" y="5395913"/>
          <p14:tracePt t="95763" x="8410575" y="4962525"/>
          <p14:tracePt t="95779" x="8716963" y="4802188"/>
          <p14:tracePt t="95791" x="9566275" y="4376738"/>
          <p14:tracePt t="95794" x="9923463" y="4224338"/>
          <p14:tracePt t="95802" x="10306050" y="4070350"/>
          <p14:tracePt t="95812" x="10696575" y="3917950"/>
          <p14:tracePt t="95819" x="11044238" y="3790950"/>
          <p14:tracePt t="95827" x="11342688" y="3687763"/>
          <p14:tracePt t="95834" x="11606213" y="3586163"/>
          <p14:tracePt t="95843" x="11818938" y="3509963"/>
          <p14:tracePt t="95853" x="11971338" y="3441700"/>
          <p14:tracePt t="95858" x="12090400" y="337343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096C2F1-6297-45B8-8CD3-355637121C6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89237865"/>
              </p:ext>
            </p:extLst>
          </p:nvPr>
        </p:nvGraphicFramePr>
        <p:xfrm>
          <a:off x="679450" y="1143000"/>
          <a:ext cx="10820400" cy="3131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4147630472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3469206684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3039896745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43067234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151016251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1349940086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45835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r>
                        <a:rPr lang="en-US" b="1" dirty="0"/>
                        <a:t>Max |TE|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Unfiltered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100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8181647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Max |TE</a:t>
                      </a:r>
                      <a:r>
                        <a:rPr lang="en-US" b="1" baseline="-25000" dirty="0"/>
                        <a:t>L</a:t>
                      </a:r>
                      <a:r>
                        <a:rPr lang="en-US" b="1" dirty="0"/>
                        <a:t>|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Low pass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 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098266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r>
                        <a:rPr lang="en-US" b="1" dirty="0" err="1"/>
                        <a:t>cTE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Averaged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8987927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r>
                        <a:rPr lang="en-US" b="1" dirty="0" err="1"/>
                        <a:t>dTE</a:t>
                      </a:r>
                      <a:r>
                        <a:rPr lang="en-US" b="1" baseline="-25000" dirty="0" err="1"/>
                        <a:t>L</a:t>
                      </a:r>
                      <a:r>
                        <a:rPr lang="en-US" b="1" dirty="0"/>
                        <a:t> (MTIE)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Low pass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1667874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r>
                        <a:rPr lang="en-US" b="1" dirty="0" err="1"/>
                        <a:t>dTE</a:t>
                      </a:r>
                      <a:r>
                        <a:rPr lang="en-US" b="1" baseline="-25000" dirty="0" err="1"/>
                        <a:t>L</a:t>
                      </a:r>
                      <a:r>
                        <a:rPr lang="en-US" b="1" dirty="0"/>
                        <a:t> (TDEV)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Low pass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57853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r>
                        <a:rPr lang="en-US" b="1" dirty="0" err="1"/>
                        <a:t>dTE</a:t>
                      </a:r>
                      <a:r>
                        <a:rPr lang="en-US" b="1" baseline="-25000" dirty="0" err="1"/>
                        <a:t>H</a:t>
                      </a:r>
                      <a:endParaRPr lang="en-US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High pass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023316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11676CB-242F-4530-B8B8-65645C0D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T-BC Performance Limits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0F06F3-372C-4153-9D80-F8B478BDCF64}"/>
              </a:ext>
            </a:extLst>
          </p:cNvPr>
          <p:cNvSpPr/>
          <p:nvPr/>
        </p:nvSpPr>
        <p:spPr>
          <a:xfrm>
            <a:off x="6096000" y="1143000"/>
            <a:ext cx="1790700" cy="313182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8E0D9E-1EEE-4162-90D1-CB38A5F185B7}"/>
              </a:ext>
            </a:extLst>
          </p:cNvPr>
          <p:cNvSpPr txBox="1"/>
          <p:nvPr/>
        </p:nvSpPr>
        <p:spPr>
          <a:xfrm>
            <a:off x="692150" y="4651980"/>
            <a:ext cx="108077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sym typeface="Symbol" panose="05050102010706020507" pitchFamily="18" charset="2"/>
              </a:rPr>
              <a:t></a:t>
            </a:r>
            <a:r>
              <a:rPr lang="en-US" sz="2000" b="1" i="1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Class B is Class A with tighter </a:t>
            </a:r>
            <a:r>
              <a:rPr lang="en-US" sz="2000" b="1" i="1" dirty="0" err="1">
                <a:solidFill>
                  <a:srgbClr val="C00000"/>
                </a:solidFill>
              </a:rPr>
              <a:t>cTE</a:t>
            </a:r>
            <a:r>
              <a:rPr lang="en-US" sz="2000" b="1" i="1" dirty="0">
                <a:solidFill>
                  <a:srgbClr val="C00000"/>
                </a:solidFill>
              </a:rPr>
              <a:t> requirement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78C1E-58BB-4B5F-AFC7-0B65B3B17FD6}"/>
              </a:ext>
            </a:extLst>
          </p:cNvPr>
          <p:cNvSpPr txBox="1"/>
          <p:nvPr/>
        </p:nvSpPr>
        <p:spPr>
          <a:xfrm>
            <a:off x="692150" y="5229194"/>
            <a:ext cx="108077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sym typeface="Symbol" panose="05050102010706020507" pitchFamily="18" charset="2"/>
              </a:rPr>
              <a:t></a:t>
            </a:r>
            <a:r>
              <a:rPr lang="en-US" sz="2000" b="1" i="1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Class C tightens both </a:t>
            </a:r>
            <a:r>
              <a:rPr lang="en-US" sz="2000" b="1" i="1" dirty="0" err="1">
                <a:solidFill>
                  <a:srgbClr val="C00000"/>
                </a:solidFill>
              </a:rPr>
              <a:t>cTE</a:t>
            </a:r>
            <a:r>
              <a:rPr lang="en-US" sz="2000" b="1" i="1" dirty="0">
                <a:solidFill>
                  <a:srgbClr val="C00000"/>
                </a:solidFill>
              </a:rPr>
              <a:t> and </a:t>
            </a:r>
            <a:r>
              <a:rPr lang="en-US" sz="2000" b="1" i="1" dirty="0" err="1">
                <a:solidFill>
                  <a:srgbClr val="C00000"/>
                </a:solidFill>
              </a:rPr>
              <a:t>dTE</a:t>
            </a:r>
            <a:r>
              <a:rPr lang="en-US" sz="2000" b="1" i="1" dirty="0">
                <a:solidFill>
                  <a:srgbClr val="C00000"/>
                </a:solidFill>
              </a:rPr>
              <a:t> over Class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61EF1-26FE-4489-87B9-1301962F7DCF}"/>
              </a:ext>
            </a:extLst>
          </p:cNvPr>
          <p:cNvSpPr txBox="1"/>
          <p:nvPr/>
        </p:nvSpPr>
        <p:spPr>
          <a:xfrm>
            <a:off x="679450" y="5806408"/>
            <a:ext cx="108077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sym typeface="Symbol" panose="05050102010706020507" pitchFamily="18" charset="2"/>
              </a:rPr>
              <a:t></a:t>
            </a:r>
            <a:r>
              <a:rPr lang="en-US" sz="2000" b="1" i="1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Class D limits are so small that only a single overall number is specified (currently)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B8C881-D86A-497D-8101-3EA1CE2B2DD2}"/>
              </a:ext>
            </a:extLst>
          </p:cNvPr>
          <p:cNvSpPr/>
          <p:nvPr/>
        </p:nvSpPr>
        <p:spPr>
          <a:xfrm>
            <a:off x="7902575" y="1142999"/>
            <a:ext cx="1790700" cy="313182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17BD61-6787-432B-9D7F-B82C0C867BAA}"/>
              </a:ext>
            </a:extLst>
          </p:cNvPr>
          <p:cNvSpPr/>
          <p:nvPr/>
        </p:nvSpPr>
        <p:spPr>
          <a:xfrm>
            <a:off x="9686925" y="1142998"/>
            <a:ext cx="1790700" cy="313182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686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/>
      <p:bldP spid="9" grpId="0"/>
      <p:bldP spid="10" grpId="0" animBg="1"/>
      <p:bldP spid="10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76C7D0-14E0-4DCA-85A6-9C9E09FC76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9450" y="1143000"/>
            <a:ext cx="10784840" cy="5029200"/>
          </a:xfrm>
        </p:spPr>
        <p:txBody>
          <a:bodyPr/>
          <a:lstStyle/>
          <a:p>
            <a:r>
              <a:rPr lang="en-US" b="1" dirty="0" err="1"/>
              <a:t>dTE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Averages to zero over a long enough period</a:t>
            </a:r>
          </a:p>
          <a:p>
            <a:pPr lvl="1"/>
            <a:r>
              <a:rPr lang="en-US" dirty="0"/>
              <a:t>Can therefore be filtered (in theory)</a:t>
            </a:r>
          </a:p>
          <a:p>
            <a:pPr lvl="1"/>
            <a:r>
              <a:rPr lang="en-US" dirty="0"/>
              <a:t>Typically uncorrelated between nodes so doesn’t accumulate</a:t>
            </a:r>
          </a:p>
          <a:p>
            <a:pPr lvl="1"/>
            <a:r>
              <a:rPr lang="en-US" b="1" dirty="0"/>
              <a:t>Relates to precision: Time stamping resolution and local clock stability</a:t>
            </a:r>
          </a:p>
          <a:p>
            <a:pPr lvl="1"/>
            <a:endParaRPr lang="en-US" dirty="0"/>
          </a:p>
          <a:p>
            <a:r>
              <a:rPr lang="en-US" b="1" dirty="0" err="1"/>
              <a:t>cTE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Doesn’t change over meaningful time period</a:t>
            </a:r>
          </a:p>
          <a:p>
            <a:pPr lvl="1"/>
            <a:r>
              <a:rPr lang="en-US" dirty="0"/>
              <a:t>So cannot be filtered</a:t>
            </a:r>
          </a:p>
          <a:p>
            <a:pPr lvl="1"/>
            <a:r>
              <a:rPr lang="en-US" dirty="0"/>
              <a:t>Accumulates node to node</a:t>
            </a:r>
          </a:p>
          <a:p>
            <a:pPr lvl="1"/>
            <a:r>
              <a:rPr lang="en-US" b="1" dirty="0"/>
              <a:t>Relates to accuracy: Time stamping static error (PHY &amp; clock distribution errors)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D0A65-C5F4-4889-A584-05B9C738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Distinguishing </a:t>
            </a:r>
            <a:r>
              <a:rPr lang="en-US" dirty="0" err="1"/>
              <a:t>cTE</a:t>
            </a:r>
            <a:r>
              <a:rPr lang="en-US" dirty="0"/>
              <a:t> vs </a:t>
            </a:r>
            <a:r>
              <a:rPr lang="en-US" dirty="0" err="1"/>
              <a:t>dTE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7BBB0-43CB-4C40-91D2-122B3CA54E1C}"/>
              </a:ext>
            </a:extLst>
          </p:cNvPr>
          <p:cNvSpPr txBox="1"/>
          <p:nvPr/>
        </p:nvSpPr>
        <p:spPr>
          <a:xfrm>
            <a:off x="668020" y="5715000"/>
            <a:ext cx="108077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C00000"/>
                </a:solidFill>
              </a:rPr>
              <a:t>cTE</a:t>
            </a:r>
            <a:r>
              <a:rPr lang="en-US" sz="2000" b="1" i="1" dirty="0">
                <a:solidFill>
                  <a:srgbClr val="C00000"/>
                </a:solidFill>
              </a:rPr>
              <a:t> is our enemy – accumulates across nodes and cannot be filtered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DF2B00-2D7F-411F-A257-6F941E95F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961" y="1299246"/>
            <a:ext cx="1821338" cy="182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552010-0846-4636-8AF1-7AE4ECD3C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520" y="3429000"/>
            <a:ext cx="1836579" cy="18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859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76C7D0-14E0-4DCA-85A6-9C9E09FC76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29196" y="1615441"/>
            <a:ext cx="5735093" cy="3779520"/>
          </a:xfrm>
        </p:spPr>
        <p:txBody>
          <a:bodyPr>
            <a:normAutofit/>
          </a:bodyPr>
          <a:lstStyle/>
          <a:p>
            <a:r>
              <a:rPr lang="en-US" dirty="0"/>
              <a:t>To reduce </a:t>
            </a:r>
            <a:r>
              <a:rPr lang="en-US" dirty="0" err="1"/>
              <a:t>cTE</a:t>
            </a:r>
            <a:r>
              <a:rPr lang="en-US" dirty="0"/>
              <a:t>, timestamping must be accurate</a:t>
            </a:r>
          </a:p>
          <a:p>
            <a:pPr lvl="1"/>
            <a:r>
              <a:rPr lang="en-US" dirty="0"/>
              <a:t>Capture exact time that frame comes off the wire</a:t>
            </a:r>
          </a:p>
          <a:p>
            <a:r>
              <a:rPr lang="en-US" dirty="0"/>
              <a:t>But a real system has inaccuracies</a:t>
            </a:r>
          </a:p>
          <a:p>
            <a:pPr lvl="1"/>
            <a:r>
              <a:rPr lang="en-US" dirty="0"/>
              <a:t>Delay in PHY between frame arriving and timestamp trigger</a:t>
            </a:r>
          </a:p>
          <a:p>
            <a:pPr lvl="1"/>
            <a:r>
              <a:rPr lang="en-US" dirty="0"/>
              <a:t>Distribution delay from local clock to </a:t>
            </a:r>
            <a:r>
              <a:rPr lang="en-US" dirty="0" err="1"/>
              <a:t>timestamper</a:t>
            </a:r>
            <a:endParaRPr lang="en-US" dirty="0"/>
          </a:p>
          <a:p>
            <a:r>
              <a:rPr lang="en-US" dirty="0"/>
              <a:t>PHY delay is a function of PHY design</a:t>
            </a:r>
          </a:p>
          <a:p>
            <a:pPr lvl="1"/>
            <a:r>
              <a:rPr lang="en-US" dirty="0"/>
              <a:t>Select a part with small delay variation</a:t>
            </a:r>
          </a:p>
          <a:p>
            <a:r>
              <a:rPr lang="en-US" dirty="0"/>
              <a:t>Distribution delay is a bigger problem …</a:t>
            </a:r>
          </a:p>
          <a:p>
            <a:pPr lvl="1"/>
            <a:r>
              <a:rPr lang="en-US" dirty="0"/>
              <a:t>… and what we’ll look at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D0A65-C5F4-4889-A584-05B9C738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cTE</a:t>
            </a:r>
            <a:r>
              <a:rPr lang="en-US" dirty="0"/>
              <a:t>: The challenge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B6715-A391-4F20-89B9-16B129C7E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85" y="2404379"/>
            <a:ext cx="4653239" cy="2870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096D5C-B72B-44B8-818A-BF275C40F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72" y="2404379"/>
            <a:ext cx="4669688" cy="2880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B5C60D-0BBA-49AA-8A74-E1EA204E1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72" y="2297485"/>
            <a:ext cx="4669688" cy="2990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45F9CD-7CA2-44DB-9D88-5918C079F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86" y="2297485"/>
            <a:ext cx="4669688" cy="29906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4F9D7B-BCB9-47DC-A940-05E8C336CCBA}"/>
              </a:ext>
            </a:extLst>
          </p:cNvPr>
          <p:cNvCxnSpPr>
            <a:cxnSpLocks/>
          </p:cNvCxnSpPr>
          <p:nvPr/>
        </p:nvCxnSpPr>
        <p:spPr>
          <a:xfrm>
            <a:off x="5392576" y="1323924"/>
            <a:ext cx="0" cy="4236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3926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76C7D0-14E0-4DCA-85A6-9C9E09FC76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9450" y="5452110"/>
            <a:ext cx="10853420" cy="720090"/>
          </a:xfrm>
        </p:spPr>
        <p:txBody>
          <a:bodyPr/>
          <a:lstStyle/>
          <a:p>
            <a:r>
              <a:rPr lang="en-US" dirty="0"/>
              <a:t>Disconnect between model and reality</a:t>
            </a:r>
          </a:p>
          <a:p>
            <a:pPr lvl="1"/>
            <a:r>
              <a:rPr lang="en-US" dirty="0"/>
              <a:t>Implementation has to deal with architecture distributed across multiple cards in a chassis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D0A65-C5F4-4889-A584-05B9C738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Model vs. Reality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75E496-529A-41C8-89D5-A9518A912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426547"/>
              </p:ext>
            </p:extLst>
          </p:nvPr>
        </p:nvGraphicFramePr>
        <p:xfrm>
          <a:off x="7932420" y="1765478"/>
          <a:ext cx="2481898" cy="35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Visio" r:id="rId3" imgW="3990931" imgH="5667395" progId="Visio.Drawing.15">
                  <p:embed/>
                </p:oleObj>
              </mc:Choice>
              <mc:Fallback>
                <p:oleObj name="Visio" r:id="rId3" imgW="3990931" imgH="5667395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29DDFC5-D43C-496E-9843-392164D7E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2420" y="1765478"/>
                        <a:ext cx="2481898" cy="35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32215E6-8DE3-4691-A0A1-4762591C5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346" y="2161438"/>
            <a:ext cx="4549448" cy="2307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4FCE62-3668-4037-B105-2024DDDB9358}"/>
              </a:ext>
            </a:extLst>
          </p:cNvPr>
          <p:cNvSpPr txBox="1"/>
          <p:nvPr/>
        </p:nvSpPr>
        <p:spPr>
          <a:xfrm>
            <a:off x="960120" y="1190473"/>
            <a:ext cx="4937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How ITU-T sees a T-BC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46843-0F82-4338-A76E-F6716900F12F}"/>
              </a:ext>
            </a:extLst>
          </p:cNvPr>
          <p:cNvSpPr txBox="1"/>
          <p:nvPr/>
        </p:nvSpPr>
        <p:spPr>
          <a:xfrm>
            <a:off x="6294120" y="1190472"/>
            <a:ext cx="4937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What a typical T-BC looks like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9A6BC6-91F2-4A42-8253-7C6E8009718D}"/>
              </a:ext>
            </a:extLst>
          </p:cNvPr>
          <p:cNvCxnSpPr/>
          <p:nvPr/>
        </p:nvCxnSpPr>
        <p:spPr>
          <a:xfrm flipH="1">
            <a:off x="6096000" y="1190472"/>
            <a:ext cx="10160" cy="39073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55405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1PPS Distribution: Time Alignment and Delay Handling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01200" y="1150864"/>
            <a:ext cx="1985352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CONFIDENTIAL SILICON LABS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F2079E6A-568C-4135-AE87-D3D4A6A337DE}"/>
              </a:ext>
            </a:extLst>
          </p:cNvPr>
          <p:cNvSpPr txBox="1">
            <a:spLocks/>
          </p:cNvSpPr>
          <p:nvPr/>
        </p:nvSpPr>
        <p:spPr>
          <a:xfrm>
            <a:off x="457199" y="4773097"/>
            <a:ext cx="11129353" cy="2186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 b="0" kern="1200" dirty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Calibri" panose="020F0502020204030204" pitchFamily="34" charset="0"/>
              <a:buChar char="−"/>
            </a:pPr>
            <a:r>
              <a:rPr lang="el-GR" dirty="0"/>
              <a:t>Δ</a:t>
            </a:r>
            <a:r>
              <a:rPr lang="en-US" dirty="0"/>
              <a:t>T delays are adjusted to achieve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l-GR" dirty="0">
                <a:solidFill>
                  <a:srgbClr val="C00000"/>
                </a:solidFill>
              </a:rPr>
              <a:t>Δ</a:t>
            </a:r>
            <a:r>
              <a:rPr lang="en-US" dirty="0">
                <a:solidFill>
                  <a:srgbClr val="C00000"/>
                </a:solidFill>
              </a:rPr>
              <a:t>Ts + </a:t>
            </a:r>
            <a:r>
              <a:rPr lang="el-GR" dirty="0">
                <a:solidFill>
                  <a:srgbClr val="C00000"/>
                </a:solidFill>
              </a:rPr>
              <a:t>δ</a:t>
            </a:r>
            <a:r>
              <a:rPr lang="en-US" dirty="0">
                <a:solidFill>
                  <a:srgbClr val="C00000"/>
                </a:solidFill>
              </a:rPr>
              <a:t>S) = (</a:t>
            </a:r>
            <a:r>
              <a:rPr lang="el-GR" dirty="0">
                <a:solidFill>
                  <a:srgbClr val="C00000"/>
                </a:solidFill>
              </a:rPr>
              <a:t>Δ</a:t>
            </a:r>
            <a:r>
              <a:rPr lang="en-US" dirty="0">
                <a:solidFill>
                  <a:srgbClr val="C00000"/>
                </a:solidFill>
              </a:rPr>
              <a:t>Tm1 + </a:t>
            </a:r>
            <a:r>
              <a:rPr lang="el-GR" dirty="0">
                <a:solidFill>
                  <a:srgbClr val="C00000"/>
                </a:solidFill>
              </a:rPr>
              <a:t>δ</a:t>
            </a:r>
            <a:r>
              <a:rPr lang="en-US" dirty="0">
                <a:solidFill>
                  <a:srgbClr val="C00000"/>
                </a:solidFill>
              </a:rPr>
              <a:t>1) = (</a:t>
            </a:r>
            <a:r>
              <a:rPr lang="el-GR" dirty="0">
                <a:solidFill>
                  <a:srgbClr val="C00000"/>
                </a:solidFill>
              </a:rPr>
              <a:t>Δ</a:t>
            </a:r>
            <a:r>
              <a:rPr lang="en-US" dirty="0">
                <a:solidFill>
                  <a:srgbClr val="C00000"/>
                </a:solidFill>
              </a:rPr>
              <a:t>Tm2 + </a:t>
            </a:r>
            <a:r>
              <a:rPr lang="el-GR" dirty="0">
                <a:solidFill>
                  <a:srgbClr val="C00000"/>
                </a:solidFill>
              </a:rPr>
              <a:t>δ</a:t>
            </a:r>
            <a:r>
              <a:rPr lang="en-US" dirty="0">
                <a:solidFill>
                  <a:srgbClr val="C00000"/>
                </a:solidFill>
              </a:rPr>
              <a:t>2) = </a:t>
            </a:r>
            <a:r>
              <a:rPr lang="el-GR" dirty="0">
                <a:solidFill>
                  <a:srgbClr val="C00000"/>
                </a:solidFill>
              </a:rPr>
              <a:t>Δ</a:t>
            </a:r>
            <a:r>
              <a:rPr lang="en-US" dirty="0">
                <a:solidFill>
                  <a:srgbClr val="C00000"/>
                </a:solidFill>
              </a:rPr>
              <a:t>Tt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/>
              <a:t>Servo adjusts Ttc to achieve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Tlcs (local time) = Tm (master’s time)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Ttc == Tm + (</a:t>
            </a:r>
            <a:r>
              <a:rPr lang="el-GR" dirty="0"/>
              <a:t>Δ</a:t>
            </a:r>
            <a:r>
              <a:rPr lang="en-US" dirty="0"/>
              <a:t>Ts + </a:t>
            </a:r>
            <a:r>
              <a:rPr lang="el-GR" dirty="0"/>
              <a:t>δ</a:t>
            </a:r>
            <a:r>
              <a:rPr lang="en-US" dirty="0"/>
              <a:t>S)</a:t>
            </a:r>
          </a:p>
          <a:p>
            <a:pPr lvl="3">
              <a:buFont typeface="Calibri" panose="020F0502020204030204" pitchFamily="34" charset="0"/>
              <a:buChar char="−"/>
            </a:pPr>
            <a:r>
              <a:rPr lang="en-US" dirty="0"/>
              <a:t>ie Timing card ToD </a:t>
            </a:r>
            <a:r>
              <a:rPr lang="en-US" u="sng" dirty="0"/>
              <a:t>will lead actual time </a:t>
            </a:r>
            <a:r>
              <a:rPr lang="en-US" dirty="0"/>
              <a:t>by 1PPS backplane delay to the slave line card + the configured 1PPS input delay on the slave line card</a:t>
            </a:r>
          </a:p>
          <a:p>
            <a:pPr lvl="3">
              <a:buFont typeface="Calibri" panose="020F0502020204030204" pitchFamily="34" charset="0"/>
              <a:buChar char="−"/>
            </a:pPr>
            <a:r>
              <a:rPr lang="en-US" dirty="0"/>
              <a:t>Since </a:t>
            </a:r>
            <a:r>
              <a:rPr lang="el-GR" dirty="0"/>
              <a:t>Δ</a:t>
            </a:r>
            <a:r>
              <a:rPr lang="en-US" dirty="0"/>
              <a:t>Tt = (</a:t>
            </a:r>
            <a:r>
              <a:rPr lang="el-GR" dirty="0"/>
              <a:t>Δ</a:t>
            </a:r>
            <a:r>
              <a:rPr lang="en-US" dirty="0"/>
              <a:t>Tm1 + </a:t>
            </a:r>
            <a:r>
              <a:rPr lang="el-GR" dirty="0"/>
              <a:t>δ</a:t>
            </a:r>
            <a:r>
              <a:rPr lang="en-US" dirty="0"/>
              <a:t>1) = (</a:t>
            </a:r>
            <a:r>
              <a:rPr lang="el-GR" dirty="0"/>
              <a:t>Δ</a:t>
            </a:r>
            <a:r>
              <a:rPr lang="en-US" dirty="0"/>
              <a:t>Tm2 + </a:t>
            </a:r>
            <a:r>
              <a:rPr lang="el-GR" dirty="0"/>
              <a:t>δ</a:t>
            </a:r>
            <a:r>
              <a:rPr lang="en-US" dirty="0"/>
              <a:t>2) = (</a:t>
            </a:r>
            <a:r>
              <a:rPr lang="el-GR" dirty="0"/>
              <a:t>Δ</a:t>
            </a:r>
            <a:r>
              <a:rPr lang="en-US" dirty="0"/>
              <a:t>Ts + </a:t>
            </a:r>
            <a:r>
              <a:rPr lang="el-GR" dirty="0"/>
              <a:t>δ</a:t>
            </a:r>
            <a:r>
              <a:rPr lang="en-US" dirty="0"/>
              <a:t>S) </a:t>
            </a:r>
            <a:r>
              <a:rPr lang="en-US" dirty="0">
                <a:sym typeface="Wingdings" panose="05000000000000000000" pitchFamily="2" charset="2"/>
              </a:rPr>
              <a:t>therefore </a:t>
            </a:r>
            <a:r>
              <a:rPr lang="en-US" dirty="0"/>
              <a:t>Tt, Tlcm1 and Tlcm3 will all be aligned with Tm</a:t>
            </a:r>
          </a:p>
          <a:p>
            <a:pPr lvl="4">
              <a:buFont typeface="Calibri" panose="020F0502020204030204" pitchFamily="34" charset="0"/>
              <a:buChar char="−"/>
            </a:pP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D68CF64-CD0A-4FA4-AB49-D0455B2C49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762000"/>
          <a:ext cx="8278813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Visio" r:id="rId4" imgW="11039469" imgH="5295968" progId="Visio.Drawing.15">
                  <p:embed/>
                </p:oleObj>
              </mc:Choice>
              <mc:Fallback>
                <p:oleObj name="Visio" r:id="rId4" imgW="11039469" imgH="5295968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D68CF64-CD0A-4FA4-AB49-D0455B2C49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762000"/>
                        <a:ext cx="8278813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627000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0"/>
          </p:nvPr>
        </p:nvSpPr>
        <p:spPr>
          <a:xfrm>
            <a:off x="679449" y="1143000"/>
            <a:ext cx="5931415" cy="5029200"/>
          </a:xfrm>
        </p:spPr>
        <p:txBody>
          <a:bodyPr>
            <a:normAutofit/>
          </a:bodyPr>
          <a:lstStyle/>
          <a:p>
            <a:pPr lvl="1"/>
            <a:r>
              <a:rPr lang="en-US" sz="2000" b="1" dirty="0"/>
              <a:t>Backplane Trace Delays</a:t>
            </a:r>
          </a:p>
          <a:p>
            <a:pPr lvl="2"/>
            <a:r>
              <a:rPr lang="en-US" sz="1800" dirty="0"/>
              <a:t>1PPS backplane trace delays are manually measured</a:t>
            </a:r>
          </a:p>
          <a:p>
            <a:pPr lvl="2"/>
            <a:r>
              <a:rPr lang="en-US" sz="1800" dirty="0"/>
              <a:t>Variance in PCB trace length during manufacturing causes delay uncertainty</a:t>
            </a:r>
          </a:p>
          <a:p>
            <a:pPr lvl="1"/>
            <a:r>
              <a:rPr lang="en-US" sz="2000" b="1" dirty="0"/>
              <a:t>Backplane Driver/Receiver Delays</a:t>
            </a:r>
          </a:p>
          <a:p>
            <a:pPr lvl="2"/>
            <a:r>
              <a:rPr lang="en-US" sz="1800" dirty="0"/>
              <a:t>Driver + Receiver delay</a:t>
            </a:r>
          </a:p>
          <a:p>
            <a:pPr lvl="1"/>
            <a:r>
              <a:rPr lang="en-US" sz="2000" b="1" dirty="0"/>
              <a:t>Line Card PLL</a:t>
            </a:r>
          </a:p>
          <a:p>
            <a:pPr lvl="2"/>
            <a:r>
              <a:rPr lang="en-US" sz="1800" dirty="0"/>
              <a:t>Keep I-O delay as low as possible with zero-delay mode</a:t>
            </a:r>
          </a:p>
          <a:p>
            <a:pPr lvl="2"/>
            <a:r>
              <a:rPr lang="en-US" sz="1800" dirty="0"/>
              <a:t>All deterministic delays can be compensated for using adjustable delay at Line Card PLL.</a:t>
            </a:r>
          </a:p>
          <a:p>
            <a:pPr lvl="1"/>
            <a:r>
              <a:rPr lang="en-US" sz="2000" b="1" dirty="0"/>
              <a:t>Challenges:</a:t>
            </a:r>
          </a:p>
          <a:p>
            <a:pPr lvl="2"/>
            <a:r>
              <a:rPr lang="en-US" sz="1800" dirty="0"/>
              <a:t>Delay uncertainty from PCB traces, drivers/receivers, and Line Card PLL adds to the time error budget</a:t>
            </a:r>
          </a:p>
          <a:p>
            <a:pPr lvl="2"/>
            <a:r>
              <a:rPr lang="en-US" sz="1800" dirty="0"/>
              <a:t>Drivers/receiver delay uncertainty is the main contributor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Manual Calibration of 1PPS Distribution Path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143000"/>
            <a:ext cx="5069926" cy="47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66722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Silicon Labs 2018 Theme">
  <a:themeElements>
    <a:clrScheme name="Custom 1">
      <a:dk1>
        <a:srgbClr val="555555"/>
      </a:dk1>
      <a:lt1>
        <a:srgbClr val="FFFFFF"/>
      </a:lt1>
      <a:dk2>
        <a:srgbClr val="D91E2A"/>
      </a:dk2>
      <a:lt2>
        <a:srgbClr val="F2F2F2"/>
      </a:lt2>
      <a:accent1>
        <a:srgbClr val="0086D9"/>
      </a:accent1>
      <a:accent2>
        <a:srgbClr val="00AEFF"/>
      </a:accent2>
      <a:accent3>
        <a:srgbClr val="6BBF01"/>
      </a:accent3>
      <a:accent4>
        <a:srgbClr val="BCE100"/>
      </a:accent4>
      <a:accent5>
        <a:srgbClr val="FFAA00"/>
      </a:accent5>
      <a:accent6>
        <a:srgbClr val="FFD633"/>
      </a:accent6>
      <a:hlink>
        <a:srgbClr val="00AEFF"/>
      </a:hlink>
      <a:folHlink>
        <a:srgbClr val="00AE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none" rtlCol="0" anchor="ctr">
        <a:spAutoFit/>
      </a:bodyPr>
      <a:lstStyle>
        <a:defPPr algn="ctr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ACFB399B-333E-1E4F-BF52-446B7B03D200}" vid="{E756F91E-383F-EA43-B962-6A9D533CBB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CBPro Makes Timing Easy v06</Template>
  <TotalTime>9323</TotalTime>
  <Words>909</Words>
  <Application>Microsoft Office PowerPoint</Application>
  <PresentationFormat>Widescreen</PresentationFormat>
  <Paragraphs>169</Paragraphs>
  <Slides>11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Wingdings</vt:lpstr>
      <vt:lpstr>Silicon Labs 2018 Theme</vt:lpstr>
      <vt:lpstr>Visio</vt:lpstr>
      <vt:lpstr>Class D – Can We Achieve It?</vt:lpstr>
      <vt:lpstr>Network and Equipment Limits</vt:lpstr>
      <vt:lpstr>T-BC Classes</vt:lpstr>
      <vt:lpstr>T-BC Performance Limits</vt:lpstr>
      <vt:lpstr>Distinguishing cTE vs dTE</vt:lpstr>
      <vt:lpstr>cTE: The challenge</vt:lpstr>
      <vt:lpstr>Hypothetical Model vs. Reality</vt:lpstr>
      <vt:lpstr>1PPS Distribution: Time Alignment and Delay Handling</vt:lpstr>
      <vt:lpstr>Solution 1: Manual Calibration of 1PPS Distribution Path</vt:lpstr>
      <vt:lpstr>Solution 2: On-chip 1PPS Delay Measurement &amp; Adjust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Batchelor</dc:creator>
  <cp:lastModifiedBy>David Spencer</cp:lastModifiedBy>
  <cp:revision>59</cp:revision>
  <dcterms:created xsi:type="dcterms:W3CDTF">2020-09-23T18:20:46Z</dcterms:created>
  <dcterms:modified xsi:type="dcterms:W3CDTF">2020-10-16T20:51:00Z</dcterms:modified>
</cp:coreProperties>
</file>